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80" r:id="rId8"/>
    <p:sldId id="261" r:id="rId9"/>
    <p:sldId id="263" r:id="rId10"/>
    <p:sldId id="264" r:id="rId11"/>
    <p:sldId id="265" r:id="rId12"/>
    <p:sldId id="266" r:id="rId13"/>
    <p:sldId id="267" r:id="rId14"/>
    <p:sldId id="269" r:id="rId15"/>
    <p:sldId id="268" r:id="rId16"/>
    <p:sldId id="270" r:id="rId17"/>
    <p:sldId id="271" r:id="rId18"/>
    <p:sldId id="272" r:id="rId19"/>
    <p:sldId id="274" r:id="rId20"/>
    <p:sldId id="273" r:id="rId21"/>
    <p:sldId id="275" r:id="rId22"/>
    <p:sldId id="276" r:id="rId23"/>
    <p:sldId id="277" r:id="rId24"/>
    <p:sldId id="278" r:id="rId25"/>
    <p:sldId id="279" r:id="rId26"/>
    <p:sldId id="281" r:id="rId27"/>
    <p:sldId id="282" r:id="rId28"/>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BA6894B1-418C-4F50-80F2-74ACC7BD6FF0}" type="datetimeFigureOut">
              <a:rPr lang="nl-NL" smtClean="0"/>
              <a:t>23-3-2020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3FFE818-E93B-49D8-B15A-C46534C73FD4}" type="slidenum">
              <a:rPr lang="nl-NL" smtClean="0"/>
              <a:t>‹nr.›</a:t>
            </a:fld>
            <a:endParaRPr lang="nl-NL"/>
          </a:p>
        </p:txBody>
      </p:sp>
    </p:spTree>
    <p:extLst>
      <p:ext uri="{BB962C8B-B14F-4D97-AF65-F5344CB8AC3E}">
        <p14:creationId xmlns:p14="http://schemas.microsoft.com/office/powerpoint/2010/main" val="4263727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BA6894B1-418C-4F50-80F2-74ACC7BD6FF0}" type="datetimeFigureOut">
              <a:rPr lang="nl-NL" smtClean="0"/>
              <a:t>23-3-2020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3FFE818-E93B-49D8-B15A-C46534C73FD4}" type="slidenum">
              <a:rPr lang="nl-NL" smtClean="0"/>
              <a:t>‹nr.›</a:t>
            </a:fld>
            <a:endParaRPr lang="nl-NL"/>
          </a:p>
        </p:txBody>
      </p:sp>
    </p:spTree>
    <p:extLst>
      <p:ext uri="{BB962C8B-B14F-4D97-AF65-F5344CB8AC3E}">
        <p14:creationId xmlns:p14="http://schemas.microsoft.com/office/powerpoint/2010/main" val="9415117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BA6894B1-418C-4F50-80F2-74ACC7BD6FF0}" type="datetimeFigureOut">
              <a:rPr lang="nl-NL" smtClean="0"/>
              <a:t>23-3-2020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3FFE818-E93B-49D8-B15A-C46534C73FD4}" type="slidenum">
              <a:rPr lang="nl-NL" smtClean="0"/>
              <a:t>‹nr.›</a:t>
            </a:fld>
            <a:endParaRPr lang="nl-NL"/>
          </a:p>
        </p:txBody>
      </p:sp>
    </p:spTree>
    <p:extLst>
      <p:ext uri="{BB962C8B-B14F-4D97-AF65-F5344CB8AC3E}">
        <p14:creationId xmlns:p14="http://schemas.microsoft.com/office/powerpoint/2010/main" val="1484446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BA6894B1-418C-4F50-80F2-74ACC7BD6FF0}" type="datetimeFigureOut">
              <a:rPr lang="nl-NL" smtClean="0"/>
              <a:t>23-3-2020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3FFE818-E93B-49D8-B15A-C46534C73FD4}" type="slidenum">
              <a:rPr lang="nl-NL" smtClean="0"/>
              <a:t>‹nr.›</a:t>
            </a:fld>
            <a:endParaRPr lang="nl-NL"/>
          </a:p>
        </p:txBody>
      </p:sp>
    </p:spTree>
    <p:extLst>
      <p:ext uri="{BB962C8B-B14F-4D97-AF65-F5344CB8AC3E}">
        <p14:creationId xmlns:p14="http://schemas.microsoft.com/office/powerpoint/2010/main" val="3890697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Tekststijl van het model bewerken</a:t>
            </a:r>
          </a:p>
        </p:txBody>
      </p:sp>
      <p:sp>
        <p:nvSpPr>
          <p:cNvPr id="4" name="Tijdelijke aanduiding voor datum 3"/>
          <p:cNvSpPr>
            <a:spLocks noGrp="1"/>
          </p:cNvSpPr>
          <p:nvPr>
            <p:ph type="dt" sz="half" idx="10"/>
          </p:nvPr>
        </p:nvSpPr>
        <p:spPr/>
        <p:txBody>
          <a:bodyPr/>
          <a:lstStyle/>
          <a:p>
            <a:fld id="{BA6894B1-418C-4F50-80F2-74ACC7BD6FF0}" type="datetimeFigureOut">
              <a:rPr lang="nl-NL" smtClean="0"/>
              <a:t>23-3-2020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3FFE818-E93B-49D8-B15A-C46534C73FD4}" type="slidenum">
              <a:rPr lang="nl-NL" smtClean="0"/>
              <a:t>‹nr.›</a:t>
            </a:fld>
            <a:endParaRPr lang="nl-NL"/>
          </a:p>
        </p:txBody>
      </p:sp>
    </p:spTree>
    <p:extLst>
      <p:ext uri="{BB962C8B-B14F-4D97-AF65-F5344CB8AC3E}">
        <p14:creationId xmlns:p14="http://schemas.microsoft.com/office/powerpoint/2010/main" val="2608409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BA6894B1-418C-4F50-80F2-74ACC7BD6FF0}" type="datetimeFigureOut">
              <a:rPr lang="nl-NL" smtClean="0"/>
              <a:t>23-3-2020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3FFE818-E93B-49D8-B15A-C46534C73FD4}" type="slidenum">
              <a:rPr lang="nl-NL" smtClean="0"/>
              <a:t>‹nr.›</a:t>
            </a:fld>
            <a:endParaRPr lang="nl-NL"/>
          </a:p>
        </p:txBody>
      </p:sp>
    </p:spTree>
    <p:extLst>
      <p:ext uri="{BB962C8B-B14F-4D97-AF65-F5344CB8AC3E}">
        <p14:creationId xmlns:p14="http://schemas.microsoft.com/office/powerpoint/2010/main" val="2470868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BA6894B1-418C-4F50-80F2-74ACC7BD6FF0}" type="datetimeFigureOut">
              <a:rPr lang="nl-NL" smtClean="0"/>
              <a:t>23-3-2020</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83FFE818-E93B-49D8-B15A-C46534C73FD4}" type="slidenum">
              <a:rPr lang="nl-NL" smtClean="0"/>
              <a:t>‹nr.›</a:t>
            </a:fld>
            <a:endParaRPr lang="nl-NL"/>
          </a:p>
        </p:txBody>
      </p:sp>
    </p:spTree>
    <p:extLst>
      <p:ext uri="{BB962C8B-B14F-4D97-AF65-F5344CB8AC3E}">
        <p14:creationId xmlns:p14="http://schemas.microsoft.com/office/powerpoint/2010/main" val="1325164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BA6894B1-418C-4F50-80F2-74ACC7BD6FF0}" type="datetimeFigureOut">
              <a:rPr lang="nl-NL" smtClean="0"/>
              <a:t>23-3-2020</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83FFE818-E93B-49D8-B15A-C46534C73FD4}" type="slidenum">
              <a:rPr lang="nl-NL" smtClean="0"/>
              <a:t>‹nr.›</a:t>
            </a:fld>
            <a:endParaRPr lang="nl-NL"/>
          </a:p>
        </p:txBody>
      </p:sp>
    </p:spTree>
    <p:extLst>
      <p:ext uri="{BB962C8B-B14F-4D97-AF65-F5344CB8AC3E}">
        <p14:creationId xmlns:p14="http://schemas.microsoft.com/office/powerpoint/2010/main" val="3274029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BA6894B1-418C-4F50-80F2-74ACC7BD6FF0}" type="datetimeFigureOut">
              <a:rPr lang="nl-NL" smtClean="0"/>
              <a:t>23-3-2020</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83FFE818-E93B-49D8-B15A-C46534C73FD4}" type="slidenum">
              <a:rPr lang="nl-NL" smtClean="0"/>
              <a:t>‹nr.›</a:t>
            </a:fld>
            <a:endParaRPr lang="nl-NL"/>
          </a:p>
        </p:txBody>
      </p:sp>
    </p:spTree>
    <p:extLst>
      <p:ext uri="{BB962C8B-B14F-4D97-AF65-F5344CB8AC3E}">
        <p14:creationId xmlns:p14="http://schemas.microsoft.com/office/powerpoint/2010/main" val="2728046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BA6894B1-418C-4F50-80F2-74ACC7BD6FF0}" type="datetimeFigureOut">
              <a:rPr lang="nl-NL" smtClean="0"/>
              <a:t>23-3-2020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3FFE818-E93B-49D8-B15A-C46534C73FD4}" type="slidenum">
              <a:rPr lang="nl-NL" smtClean="0"/>
              <a:t>‹nr.›</a:t>
            </a:fld>
            <a:endParaRPr lang="nl-NL"/>
          </a:p>
        </p:txBody>
      </p:sp>
    </p:spTree>
    <p:extLst>
      <p:ext uri="{BB962C8B-B14F-4D97-AF65-F5344CB8AC3E}">
        <p14:creationId xmlns:p14="http://schemas.microsoft.com/office/powerpoint/2010/main" val="2481570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BA6894B1-418C-4F50-80F2-74ACC7BD6FF0}" type="datetimeFigureOut">
              <a:rPr lang="nl-NL" smtClean="0"/>
              <a:t>23-3-2020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3FFE818-E93B-49D8-B15A-C46534C73FD4}" type="slidenum">
              <a:rPr lang="nl-NL" smtClean="0"/>
              <a:t>‹nr.›</a:t>
            </a:fld>
            <a:endParaRPr lang="nl-NL"/>
          </a:p>
        </p:txBody>
      </p:sp>
    </p:spTree>
    <p:extLst>
      <p:ext uri="{BB962C8B-B14F-4D97-AF65-F5344CB8AC3E}">
        <p14:creationId xmlns:p14="http://schemas.microsoft.com/office/powerpoint/2010/main" val="3756739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6894B1-418C-4F50-80F2-74ACC7BD6FF0}" type="datetimeFigureOut">
              <a:rPr lang="nl-NL" smtClean="0"/>
              <a:t>23-3-2020</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FFE818-E93B-49D8-B15A-C46534C73FD4}" type="slidenum">
              <a:rPr lang="nl-NL" smtClean="0"/>
              <a:t>‹nr.›</a:t>
            </a:fld>
            <a:endParaRPr lang="nl-NL"/>
          </a:p>
        </p:txBody>
      </p:sp>
    </p:spTree>
    <p:extLst>
      <p:ext uri="{BB962C8B-B14F-4D97-AF65-F5344CB8AC3E}">
        <p14:creationId xmlns:p14="http://schemas.microsoft.com/office/powerpoint/2010/main" val="20946729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5.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nl-NL" dirty="0" smtClean="0"/>
              <a:t>Thema: Binding</a:t>
            </a:r>
            <a:endParaRPr lang="nl-NL" dirty="0"/>
          </a:p>
        </p:txBody>
      </p:sp>
      <p:sp>
        <p:nvSpPr>
          <p:cNvPr id="6" name="Tijdelijke aanduiding voor tekst 5"/>
          <p:cNvSpPr>
            <a:spLocks noGrp="1"/>
          </p:cNvSpPr>
          <p:nvPr>
            <p:ph type="body" idx="1"/>
          </p:nvPr>
        </p:nvSpPr>
        <p:spPr/>
        <p:txBody>
          <a:bodyPr/>
          <a:lstStyle/>
          <a:p>
            <a:endParaRPr lang="nl-NL"/>
          </a:p>
        </p:txBody>
      </p:sp>
      <p:sp>
        <p:nvSpPr>
          <p:cNvPr id="5" name="Tijdelijke aanduiding voor inhoud 4"/>
          <p:cNvSpPr>
            <a:spLocks noGrp="1"/>
          </p:cNvSpPr>
          <p:nvPr>
            <p:ph sz="half" idx="2"/>
          </p:nvPr>
        </p:nvSpPr>
        <p:spPr/>
        <p:txBody>
          <a:bodyPr>
            <a:normAutofit fontScale="92500" lnSpcReduction="20000"/>
          </a:bodyPr>
          <a:lstStyle/>
          <a:p>
            <a:pPr marL="0" indent="0">
              <a:buNone/>
            </a:pPr>
            <a:r>
              <a:rPr lang="nl-NL" dirty="0" smtClean="0"/>
              <a:t>Binding:</a:t>
            </a:r>
          </a:p>
          <a:p>
            <a:pPr marL="0" indent="0">
              <a:buNone/>
            </a:pPr>
            <a:endParaRPr lang="nl-NL" dirty="0"/>
          </a:p>
          <a:p>
            <a:pPr>
              <a:buFontTx/>
              <a:buChar char="-"/>
            </a:pPr>
            <a:r>
              <a:rPr lang="nl-NL" dirty="0" smtClean="0"/>
              <a:t>Sociale cohesie</a:t>
            </a:r>
          </a:p>
          <a:p>
            <a:pPr>
              <a:buFontTx/>
              <a:buChar char="-"/>
            </a:pPr>
            <a:r>
              <a:rPr lang="nl-NL" dirty="0" smtClean="0"/>
              <a:t>Sociale institutie</a:t>
            </a:r>
          </a:p>
          <a:p>
            <a:pPr>
              <a:buFontTx/>
              <a:buChar char="-"/>
            </a:pPr>
            <a:r>
              <a:rPr lang="nl-NL" dirty="0" smtClean="0"/>
              <a:t>Groepsvorming</a:t>
            </a:r>
          </a:p>
          <a:p>
            <a:pPr>
              <a:buFontTx/>
              <a:buChar char="-"/>
            </a:pPr>
            <a:r>
              <a:rPr lang="nl-NL" dirty="0" smtClean="0"/>
              <a:t>Cultuur</a:t>
            </a:r>
          </a:p>
          <a:p>
            <a:pPr>
              <a:buFontTx/>
              <a:buChar char="-"/>
            </a:pPr>
            <a:r>
              <a:rPr lang="nl-NL" dirty="0" smtClean="0"/>
              <a:t>Politieke institutie</a:t>
            </a:r>
          </a:p>
          <a:p>
            <a:pPr>
              <a:buFontTx/>
              <a:buChar char="-"/>
            </a:pPr>
            <a:r>
              <a:rPr lang="nl-NL" dirty="0" smtClean="0"/>
              <a:t>Representatie</a:t>
            </a:r>
          </a:p>
          <a:p>
            <a:pPr>
              <a:buFontTx/>
              <a:buChar char="-"/>
            </a:pPr>
            <a:r>
              <a:rPr lang="nl-NL" dirty="0" smtClean="0"/>
              <a:t>representativiteit</a:t>
            </a:r>
          </a:p>
        </p:txBody>
      </p:sp>
      <p:pic>
        <p:nvPicPr>
          <p:cNvPr id="9" name="Afbeelding 8"/>
          <p:cNvPicPr>
            <a:picLocks noChangeAspect="1"/>
          </p:cNvPicPr>
          <p:nvPr/>
        </p:nvPicPr>
        <p:blipFill>
          <a:blip r:embed="rId2"/>
          <a:stretch>
            <a:fillRect/>
          </a:stretch>
        </p:blipFill>
        <p:spPr>
          <a:xfrm>
            <a:off x="7903028" y="0"/>
            <a:ext cx="4288971" cy="1946366"/>
          </a:xfrm>
          <a:prstGeom prst="rect">
            <a:avLst/>
          </a:prstGeom>
        </p:spPr>
      </p:pic>
      <p:sp>
        <p:nvSpPr>
          <p:cNvPr id="7" name="Tijdelijke aanduiding voor tekst 6"/>
          <p:cNvSpPr>
            <a:spLocks noGrp="1"/>
          </p:cNvSpPr>
          <p:nvPr>
            <p:ph type="body" sz="quarter" idx="3"/>
          </p:nvPr>
        </p:nvSpPr>
        <p:spPr/>
        <p:txBody>
          <a:bodyPr/>
          <a:lstStyle/>
          <a:p>
            <a:endParaRPr lang="nl-NL" dirty="0"/>
          </a:p>
        </p:txBody>
      </p:sp>
      <p:pic>
        <p:nvPicPr>
          <p:cNvPr id="10" name="Tijdelijke aanduiding voor inhoud 9"/>
          <p:cNvPicPr>
            <a:picLocks noGrp="1" noChangeAspect="1"/>
          </p:cNvPicPr>
          <p:nvPr>
            <p:ph sz="quarter" idx="4"/>
          </p:nvPr>
        </p:nvPicPr>
        <p:blipFill>
          <a:blip r:embed="rId3"/>
          <a:stretch>
            <a:fillRect/>
          </a:stretch>
        </p:blipFill>
        <p:spPr>
          <a:xfrm>
            <a:off x="7903027" y="4140926"/>
            <a:ext cx="4288972" cy="2717074"/>
          </a:xfrm>
          <a:prstGeom prst="rect">
            <a:avLst/>
          </a:prstGeom>
        </p:spPr>
      </p:pic>
      <p:pic>
        <p:nvPicPr>
          <p:cNvPr id="11" name="Afbeelding 10"/>
          <p:cNvPicPr>
            <a:picLocks noChangeAspect="1"/>
          </p:cNvPicPr>
          <p:nvPr/>
        </p:nvPicPr>
        <p:blipFill>
          <a:blip r:embed="rId4"/>
          <a:stretch>
            <a:fillRect/>
          </a:stretch>
        </p:blipFill>
        <p:spPr>
          <a:xfrm>
            <a:off x="3605350" y="1423851"/>
            <a:ext cx="6442164" cy="3275784"/>
          </a:xfrm>
          <a:prstGeom prst="rect">
            <a:avLst/>
          </a:prstGeom>
        </p:spPr>
      </p:pic>
    </p:spTree>
    <p:extLst>
      <p:ext uri="{BB962C8B-B14F-4D97-AF65-F5344CB8AC3E}">
        <p14:creationId xmlns:p14="http://schemas.microsoft.com/office/powerpoint/2010/main" val="31557283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H1.2: Groepsvorming</a:t>
            </a:r>
            <a:endParaRPr lang="nl-NL" dirty="0"/>
          </a:p>
        </p:txBody>
      </p:sp>
      <p:sp>
        <p:nvSpPr>
          <p:cNvPr id="3" name="Tijdelijke aanduiding voor inhoud 2"/>
          <p:cNvSpPr>
            <a:spLocks noGrp="1"/>
          </p:cNvSpPr>
          <p:nvPr>
            <p:ph idx="1"/>
          </p:nvPr>
        </p:nvSpPr>
        <p:spPr/>
        <p:txBody>
          <a:bodyPr>
            <a:normAutofit fontScale="92500" lnSpcReduction="10000"/>
          </a:bodyPr>
          <a:lstStyle/>
          <a:p>
            <a:pPr marL="0" indent="0">
              <a:buNone/>
            </a:pPr>
            <a:r>
              <a:rPr lang="nl-NL" dirty="0" smtClean="0"/>
              <a:t>Er is sprake van ‘groepsvorming’ als er:</a:t>
            </a:r>
          </a:p>
          <a:p>
            <a:pPr marL="0" indent="0">
              <a:buNone/>
            </a:pPr>
            <a:endParaRPr lang="nl-NL" dirty="0" smtClean="0"/>
          </a:p>
          <a:p>
            <a:pPr marL="0" indent="0">
              <a:buNone/>
            </a:pPr>
            <a:r>
              <a:rPr lang="nl-NL" dirty="0" smtClean="0"/>
              <a:t>“Bindingen tussen meer dan twee mensen tot stand komen, doordat ze elkaar beïnvloeden en gemeenschappelijke waarden en normen ontwikkelen”. </a:t>
            </a:r>
          </a:p>
          <a:p>
            <a:pPr marL="0" indent="0">
              <a:buNone/>
            </a:pPr>
            <a:endParaRPr lang="nl-NL" dirty="0"/>
          </a:p>
          <a:p>
            <a:pPr marL="0" indent="0">
              <a:buNone/>
            </a:pPr>
            <a:r>
              <a:rPr lang="nl-NL" dirty="0" smtClean="0"/>
              <a:t>Groeperingen zijn min of meer af te grenzen van andere mensen. </a:t>
            </a:r>
          </a:p>
          <a:p>
            <a:pPr marL="0" indent="0">
              <a:buNone/>
            </a:pPr>
            <a:endParaRPr lang="nl-NL" dirty="0"/>
          </a:p>
          <a:p>
            <a:pPr>
              <a:buFontTx/>
              <a:buChar char="-"/>
            </a:pPr>
            <a:r>
              <a:rPr lang="nl-NL" dirty="0" smtClean="0"/>
              <a:t>Uitsluiting: wie er niet tot de groep behoort;</a:t>
            </a:r>
          </a:p>
          <a:p>
            <a:pPr>
              <a:buFontTx/>
              <a:buChar char="-"/>
            </a:pPr>
            <a:r>
              <a:rPr lang="nl-NL" dirty="0" smtClean="0"/>
              <a:t>Insluiting: wie er wel tot de groep behoort. </a:t>
            </a:r>
            <a:endParaRPr lang="nl-NL" dirty="0"/>
          </a:p>
        </p:txBody>
      </p:sp>
    </p:spTree>
    <p:extLst>
      <p:ext uri="{BB962C8B-B14F-4D97-AF65-F5344CB8AC3E}">
        <p14:creationId xmlns:p14="http://schemas.microsoft.com/office/powerpoint/2010/main" val="8516388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Verschillende soorten groepen</a:t>
            </a:r>
            <a:endParaRPr lang="nl-NL" dirty="0"/>
          </a:p>
        </p:txBody>
      </p:sp>
      <p:sp>
        <p:nvSpPr>
          <p:cNvPr id="3" name="Tijdelijke aanduiding voor inhoud 2"/>
          <p:cNvSpPr>
            <a:spLocks noGrp="1"/>
          </p:cNvSpPr>
          <p:nvPr>
            <p:ph idx="1"/>
          </p:nvPr>
        </p:nvSpPr>
        <p:spPr/>
        <p:txBody>
          <a:bodyPr>
            <a:normAutofit lnSpcReduction="10000"/>
          </a:bodyPr>
          <a:lstStyle/>
          <a:p>
            <a:pPr marL="0" indent="0">
              <a:buNone/>
            </a:pPr>
            <a:r>
              <a:rPr lang="nl-NL" dirty="0" smtClean="0"/>
              <a:t>Er zijn verschillende soorten groepen:</a:t>
            </a:r>
          </a:p>
          <a:p>
            <a:pPr marL="0" indent="0">
              <a:buNone/>
            </a:pPr>
            <a:endParaRPr lang="nl-NL" dirty="0"/>
          </a:p>
          <a:p>
            <a:pPr marL="0" indent="0">
              <a:buNone/>
            </a:pPr>
            <a:r>
              <a:rPr lang="nl-NL" dirty="0" smtClean="0"/>
              <a:t>+ formele groepen: vast omschreven doelen, vastgelegde regels en procedures, bepaalde rollenstructuur en een hiërarchie. Bijvoorbeeld een vakbond, een school met directie en docenten en onderwijsondersteunend personeel, etc.</a:t>
            </a:r>
          </a:p>
          <a:p>
            <a:pPr marL="0" indent="0">
              <a:buNone/>
            </a:pPr>
            <a:endParaRPr lang="nl-NL" dirty="0"/>
          </a:p>
          <a:p>
            <a:pPr marL="0" indent="0">
              <a:buNone/>
            </a:pPr>
            <a:r>
              <a:rPr lang="nl-NL" dirty="0" smtClean="0"/>
              <a:t>+ informele groepen: stilzwijgende binding zonder vastgelegde doelen en normen, rollenstructuur en hiërarchie. Bijvoorbeeld vrienden, team/ clubgenoten etc.</a:t>
            </a:r>
            <a:endParaRPr lang="nl-NL" dirty="0"/>
          </a:p>
        </p:txBody>
      </p:sp>
    </p:spTree>
    <p:extLst>
      <p:ext uri="{BB962C8B-B14F-4D97-AF65-F5344CB8AC3E}">
        <p14:creationId xmlns:p14="http://schemas.microsoft.com/office/powerpoint/2010/main" val="35488941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Niet langer bij een groep horen, omdat …</a:t>
            </a:r>
            <a:endParaRPr lang="nl-NL" dirty="0"/>
          </a:p>
        </p:txBody>
      </p:sp>
      <p:sp>
        <p:nvSpPr>
          <p:cNvPr id="3" name="Tijdelijke aanduiding voor inhoud 2"/>
          <p:cNvSpPr>
            <a:spLocks noGrp="1"/>
          </p:cNvSpPr>
          <p:nvPr>
            <p:ph idx="1"/>
          </p:nvPr>
        </p:nvSpPr>
        <p:spPr/>
        <p:txBody>
          <a:bodyPr>
            <a:normAutofit fontScale="77500" lnSpcReduction="20000"/>
          </a:bodyPr>
          <a:lstStyle/>
          <a:p>
            <a:pPr marL="0" indent="0">
              <a:buNone/>
            </a:pPr>
            <a:r>
              <a:rPr lang="nl-NL" dirty="0" smtClean="0"/>
              <a:t>Er kunnen zich situaties voordoen waarin mensen niet langer bij een groep horen doordat ze:</a:t>
            </a:r>
          </a:p>
          <a:p>
            <a:pPr marL="0" indent="0">
              <a:buNone/>
            </a:pPr>
            <a:endParaRPr lang="nl-NL" dirty="0"/>
          </a:p>
          <a:p>
            <a:r>
              <a:rPr lang="nl-NL" dirty="0" smtClean="0"/>
              <a:t>Er niet meer bij willen horen (dropping out/ </a:t>
            </a:r>
            <a:r>
              <a:rPr lang="nl-NL" dirty="0" err="1" smtClean="0"/>
              <a:t>opting</a:t>
            </a:r>
            <a:r>
              <a:rPr lang="nl-NL" dirty="0" smtClean="0"/>
              <a:t> out)</a:t>
            </a:r>
          </a:p>
          <a:p>
            <a:pPr marL="0" indent="0">
              <a:buNone/>
            </a:pPr>
            <a:r>
              <a:rPr lang="nl-NL" dirty="0"/>
              <a:t> </a:t>
            </a:r>
            <a:r>
              <a:rPr lang="nl-NL" dirty="0" smtClean="0"/>
              <a:t>  bv. Je zegt je lidmaatschap bij een politieke partij op. </a:t>
            </a:r>
          </a:p>
          <a:p>
            <a:pPr marL="0" indent="0">
              <a:buNone/>
            </a:pPr>
            <a:endParaRPr lang="nl-NL" dirty="0"/>
          </a:p>
          <a:p>
            <a:r>
              <a:rPr lang="nl-NL" dirty="0" smtClean="0"/>
              <a:t>Er niet meer bij mogen horen (uitsluiting en discriminatie)</a:t>
            </a:r>
          </a:p>
          <a:p>
            <a:pPr marL="0" indent="0">
              <a:buNone/>
            </a:pPr>
            <a:r>
              <a:rPr lang="nl-NL" dirty="0" smtClean="0"/>
              <a:t>   Bv. Nadat leden zich hebben misdragen, maar ook uitsluiting op onterechte   </a:t>
            </a:r>
          </a:p>
          <a:p>
            <a:pPr marL="0" indent="0">
              <a:buNone/>
            </a:pPr>
            <a:r>
              <a:rPr lang="nl-NL" dirty="0"/>
              <a:t> </a:t>
            </a:r>
            <a:r>
              <a:rPr lang="nl-NL" dirty="0" smtClean="0"/>
              <a:t>  gronden. </a:t>
            </a:r>
          </a:p>
          <a:p>
            <a:pPr marL="0" indent="0">
              <a:buNone/>
            </a:pPr>
            <a:endParaRPr lang="nl-NL" dirty="0"/>
          </a:p>
          <a:p>
            <a:r>
              <a:rPr lang="nl-NL" dirty="0" smtClean="0"/>
              <a:t>Er niet meer bij kunnen horen (armoede, werkloosheid) </a:t>
            </a:r>
          </a:p>
          <a:p>
            <a:pPr marL="0" indent="0">
              <a:buNone/>
            </a:pPr>
            <a:r>
              <a:rPr lang="nl-NL" dirty="0"/>
              <a:t> </a:t>
            </a:r>
            <a:r>
              <a:rPr lang="nl-NL" dirty="0" smtClean="0"/>
              <a:t>   Bv. Je kunt het lidmaatschap niet meer betalen. </a:t>
            </a:r>
            <a:endParaRPr lang="nl-NL" dirty="0"/>
          </a:p>
        </p:txBody>
      </p:sp>
    </p:spTree>
    <p:extLst>
      <p:ext uri="{BB962C8B-B14F-4D97-AF65-F5344CB8AC3E}">
        <p14:creationId xmlns:p14="http://schemas.microsoft.com/office/powerpoint/2010/main" val="27990167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Bij de groep (blijven) horen</a:t>
            </a:r>
            <a:endParaRPr lang="nl-NL" dirty="0"/>
          </a:p>
        </p:txBody>
      </p:sp>
      <p:sp>
        <p:nvSpPr>
          <p:cNvPr id="3" name="Tijdelijke aanduiding voor inhoud 2"/>
          <p:cNvSpPr>
            <a:spLocks noGrp="1"/>
          </p:cNvSpPr>
          <p:nvPr>
            <p:ph idx="1"/>
          </p:nvPr>
        </p:nvSpPr>
        <p:spPr/>
        <p:txBody>
          <a:bodyPr>
            <a:normAutofit lnSpcReduction="10000"/>
          </a:bodyPr>
          <a:lstStyle/>
          <a:p>
            <a:pPr marL="0" indent="0">
              <a:buNone/>
            </a:pPr>
            <a:endParaRPr lang="nl-NL" dirty="0" smtClean="0"/>
          </a:p>
          <a:p>
            <a:pPr marL="0" indent="0">
              <a:buNone/>
            </a:pPr>
            <a:r>
              <a:rPr lang="nl-NL" dirty="0" smtClean="0"/>
              <a:t>“ De meeste groepen doen er alles aan om mensen binnen de groep te houden door sociale controle uit te oefenen op de leden en afwijkend gedrag bij te sturen zodat ze lid van de groep kunnen blijven”. </a:t>
            </a:r>
          </a:p>
          <a:p>
            <a:pPr marL="0" indent="0">
              <a:buNone/>
            </a:pPr>
            <a:r>
              <a:rPr lang="nl-NL" dirty="0" err="1" smtClean="0"/>
              <a:t>Blz</a:t>
            </a:r>
            <a:r>
              <a:rPr lang="nl-NL" dirty="0" smtClean="0"/>
              <a:t> 9 Binding. </a:t>
            </a:r>
          </a:p>
          <a:p>
            <a:pPr marL="0" indent="0">
              <a:buNone/>
            </a:pPr>
            <a:endParaRPr lang="nl-NL" dirty="0"/>
          </a:p>
          <a:p>
            <a:pPr marL="0" indent="0">
              <a:buNone/>
            </a:pPr>
            <a:r>
              <a:rPr lang="nl-NL" dirty="0" smtClean="0"/>
              <a:t>“Mensen die idealen nastreven kunnen er voordelen bij hebben als ze deel uitmaken van een grotere en formele groep. Mogelijk kunnen hun idealen sneller verwezenlijkt worden. Het kan ook nadelen hebben”.</a:t>
            </a:r>
          </a:p>
          <a:p>
            <a:pPr marL="0" indent="0">
              <a:buNone/>
            </a:pPr>
            <a:r>
              <a:rPr lang="nl-NL" dirty="0" err="1" smtClean="0"/>
              <a:t>Blz</a:t>
            </a:r>
            <a:r>
              <a:rPr lang="nl-NL" dirty="0" smtClean="0"/>
              <a:t> 9 Binding. </a:t>
            </a:r>
          </a:p>
          <a:p>
            <a:pPr marL="0" indent="0">
              <a:buNone/>
            </a:pPr>
            <a:endParaRPr lang="nl-NL" dirty="0"/>
          </a:p>
        </p:txBody>
      </p:sp>
    </p:spTree>
    <p:extLst>
      <p:ext uri="{BB962C8B-B14F-4D97-AF65-F5344CB8AC3E}">
        <p14:creationId xmlns:p14="http://schemas.microsoft.com/office/powerpoint/2010/main" val="15315277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H1.3: Sociale cohesie als bindmiddel</a:t>
            </a:r>
            <a:endParaRPr lang="nl-NL" dirty="0"/>
          </a:p>
        </p:txBody>
      </p:sp>
      <p:sp>
        <p:nvSpPr>
          <p:cNvPr id="3" name="Tijdelijke aanduiding voor inhoud 2"/>
          <p:cNvSpPr>
            <a:spLocks noGrp="1"/>
          </p:cNvSpPr>
          <p:nvPr>
            <p:ph idx="1"/>
          </p:nvPr>
        </p:nvSpPr>
        <p:spPr/>
        <p:txBody>
          <a:bodyPr>
            <a:normAutofit lnSpcReduction="10000"/>
          </a:bodyPr>
          <a:lstStyle/>
          <a:p>
            <a:pPr marL="0" indent="0">
              <a:buNone/>
            </a:pPr>
            <a:r>
              <a:rPr lang="nl-NL" dirty="0" smtClean="0"/>
              <a:t>Met de term ‘sociale cohesie’ wordt bedoeld:</a:t>
            </a:r>
          </a:p>
          <a:p>
            <a:pPr marL="0" indent="0">
              <a:buNone/>
            </a:pPr>
            <a:endParaRPr lang="nl-NL" dirty="0"/>
          </a:p>
          <a:p>
            <a:pPr marL="0" indent="0">
              <a:buNone/>
            </a:pPr>
            <a:r>
              <a:rPr lang="nl-NL" dirty="0" smtClean="0"/>
              <a:t>“de band die mensen ervaren en waaraan de uiting geven in hun gedrag in het persoonlijk leven en als individu in de maatschappij”.</a:t>
            </a:r>
          </a:p>
          <a:p>
            <a:pPr marL="0" indent="0">
              <a:buNone/>
            </a:pPr>
            <a:endParaRPr lang="nl-NL" dirty="0"/>
          </a:p>
          <a:p>
            <a:pPr marL="0" indent="0">
              <a:buNone/>
            </a:pPr>
            <a:r>
              <a:rPr lang="nl-NL" dirty="0" smtClean="0"/>
              <a:t>Ook wel: de onderlinge samenhang/ verbondenheid tussen mensen.</a:t>
            </a:r>
          </a:p>
          <a:p>
            <a:pPr marL="0" indent="0">
              <a:buNone/>
            </a:pPr>
            <a:endParaRPr lang="nl-NL" dirty="0"/>
          </a:p>
          <a:p>
            <a:pPr marL="0" indent="0">
              <a:buNone/>
            </a:pPr>
            <a:r>
              <a:rPr lang="nl-NL" dirty="0" smtClean="0"/>
              <a:t>↓</a:t>
            </a:r>
          </a:p>
          <a:p>
            <a:pPr marL="0" indent="0">
              <a:buNone/>
            </a:pPr>
            <a:r>
              <a:rPr lang="nl-NL" dirty="0" smtClean="0"/>
              <a:t>Mensen delen bepaalde waarden en normen met elkaar. </a:t>
            </a:r>
            <a:endParaRPr lang="nl-NL" dirty="0"/>
          </a:p>
        </p:txBody>
      </p:sp>
    </p:spTree>
    <p:extLst>
      <p:ext uri="{BB962C8B-B14F-4D97-AF65-F5344CB8AC3E}">
        <p14:creationId xmlns:p14="http://schemas.microsoft.com/office/powerpoint/2010/main" val="37153015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Identiteit</a:t>
            </a:r>
            <a:endParaRPr lang="nl-NL" dirty="0"/>
          </a:p>
        </p:txBody>
      </p:sp>
      <p:sp>
        <p:nvSpPr>
          <p:cNvPr id="3" name="Tijdelijke aanduiding voor inhoud 2"/>
          <p:cNvSpPr>
            <a:spLocks noGrp="1"/>
          </p:cNvSpPr>
          <p:nvPr>
            <p:ph idx="1"/>
          </p:nvPr>
        </p:nvSpPr>
        <p:spPr/>
        <p:txBody>
          <a:bodyPr/>
          <a:lstStyle/>
          <a:p>
            <a:pPr marL="0" indent="0">
              <a:buNone/>
            </a:pPr>
            <a:r>
              <a:rPr lang="nl-NL" dirty="0" smtClean="0"/>
              <a:t>Met de term ‘identiteit’ wordt bedoeld:</a:t>
            </a:r>
          </a:p>
          <a:p>
            <a:pPr marL="0" indent="0">
              <a:buNone/>
            </a:pPr>
            <a:endParaRPr lang="nl-NL" dirty="0"/>
          </a:p>
          <a:p>
            <a:pPr marL="0" indent="0">
              <a:buNone/>
            </a:pPr>
            <a:r>
              <a:rPr lang="nl-NL" dirty="0" smtClean="0"/>
              <a:t>“het beeld dat iemand van zichzelf heeft, dat hij uitdraagt en anderen voorhoudt en dat hij als kenmerkend en blijvend beschouwt voor zijn eigen persoon en dat is afgeleid van zijn kennis over de groep (en) waar jij wel of juist ook niet deel van uitmaakt. </a:t>
            </a:r>
            <a:endParaRPr lang="nl-NL" dirty="0"/>
          </a:p>
        </p:txBody>
      </p:sp>
    </p:spTree>
    <p:extLst>
      <p:ext uri="{BB962C8B-B14F-4D97-AF65-F5344CB8AC3E}">
        <p14:creationId xmlns:p14="http://schemas.microsoft.com/office/powerpoint/2010/main" val="6160738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Factoren die sociale cohesie kunnen bevorderen</a:t>
            </a:r>
            <a:endParaRPr lang="nl-NL" sz="4000" dirty="0"/>
          </a:p>
        </p:txBody>
      </p:sp>
      <p:sp>
        <p:nvSpPr>
          <p:cNvPr id="3" name="Tijdelijke aanduiding voor inhoud 2"/>
          <p:cNvSpPr>
            <a:spLocks noGrp="1"/>
          </p:cNvSpPr>
          <p:nvPr>
            <p:ph idx="1"/>
          </p:nvPr>
        </p:nvSpPr>
        <p:spPr/>
        <p:txBody>
          <a:bodyPr/>
          <a:lstStyle/>
          <a:p>
            <a:pPr marL="0" indent="0">
              <a:buNone/>
            </a:pPr>
            <a:r>
              <a:rPr lang="nl-NL" dirty="0" smtClean="0"/>
              <a:t>Drie factoren die sociale cohesie kunnen bevorderen:</a:t>
            </a:r>
          </a:p>
          <a:p>
            <a:pPr marL="0" indent="0">
              <a:buNone/>
            </a:pPr>
            <a:endParaRPr lang="nl-NL" dirty="0"/>
          </a:p>
          <a:p>
            <a:pPr marL="0" indent="0">
              <a:buNone/>
            </a:pPr>
            <a:r>
              <a:rPr lang="nl-NL" dirty="0" smtClean="0"/>
              <a:t>&amp; wederzijdse afhankelijkheid</a:t>
            </a:r>
          </a:p>
          <a:p>
            <a:pPr marL="0" indent="0">
              <a:buNone/>
            </a:pPr>
            <a:r>
              <a:rPr lang="nl-NL" dirty="0" smtClean="0"/>
              <a:t>&amp; Dwang of macht</a:t>
            </a:r>
          </a:p>
          <a:p>
            <a:pPr marL="0" indent="0">
              <a:buNone/>
            </a:pPr>
            <a:r>
              <a:rPr lang="nl-NL" dirty="0" smtClean="0"/>
              <a:t>&amp; Gedeelde waarden en normen (saamhorigheidsgevoel)</a:t>
            </a:r>
            <a:endParaRPr lang="nl-NL" dirty="0"/>
          </a:p>
        </p:txBody>
      </p:sp>
    </p:spTree>
    <p:extLst>
      <p:ext uri="{BB962C8B-B14F-4D97-AF65-F5344CB8AC3E}">
        <p14:creationId xmlns:p14="http://schemas.microsoft.com/office/powerpoint/2010/main" val="40277132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houdt een samenleving bijeen?</a:t>
            </a:r>
            <a:endParaRPr lang="nl-NL" dirty="0"/>
          </a:p>
        </p:txBody>
      </p:sp>
      <p:sp>
        <p:nvSpPr>
          <p:cNvPr id="3" name="Tijdelijke aanduiding voor inhoud 2"/>
          <p:cNvSpPr>
            <a:spLocks noGrp="1"/>
          </p:cNvSpPr>
          <p:nvPr>
            <p:ph idx="1"/>
          </p:nvPr>
        </p:nvSpPr>
        <p:spPr/>
        <p:txBody>
          <a:bodyPr>
            <a:normAutofit fontScale="92500" lnSpcReduction="20000"/>
          </a:bodyPr>
          <a:lstStyle/>
          <a:p>
            <a:endParaRPr lang="nl-NL" dirty="0" smtClean="0"/>
          </a:p>
          <a:p>
            <a:pPr marL="514350" indent="-514350">
              <a:buAutoNum type="arabicPeriod"/>
            </a:pPr>
            <a:r>
              <a:rPr lang="nl-NL" dirty="0" smtClean="0"/>
              <a:t>Socialisatie: </a:t>
            </a:r>
          </a:p>
          <a:p>
            <a:pPr marL="0" indent="0">
              <a:buNone/>
            </a:pPr>
            <a:r>
              <a:rPr lang="nl-NL" sz="2400" dirty="0"/>
              <a:t> </a:t>
            </a:r>
            <a:r>
              <a:rPr lang="nl-NL" sz="2400" dirty="0" smtClean="0"/>
              <a:t>      Levenslang proces van overdracht en verwerving van de cultuur van  </a:t>
            </a:r>
          </a:p>
          <a:p>
            <a:pPr marL="0" indent="0">
              <a:buNone/>
            </a:pPr>
            <a:r>
              <a:rPr lang="nl-NL" sz="2400" dirty="0"/>
              <a:t> </a:t>
            </a:r>
            <a:r>
              <a:rPr lang="nl-NL" sz="2400" dirty="0" smtClean="0"/>
              <a:t>      de groep (en) en de samenleving waar mensen toe behoren. Het </a:t>
            </a:r>
          </a:p>
          <a:p>
            <a:pPr marL="0" indent="0">
              <a:buNone/>
            </a:pPr>
            <a:r>
              <a:rPr lang="nl-NL" sz="2400" dirty="0"/>
              <a:t> </a:t>
            </a:r>
            <a:r>
              <a:rPr lang="nl-NL" sz="2400" dirty="0" smtClean="0"/>
              <a:t>      proces bestaat uit: opvoeding, opleiding en andere vormen van </a:t>
            </a:r>
          </a:p>
          <a:p>
            <a:pPr marL="0" indent="0">
              <a:buNone/>
            </a:pPr>
            <a:r>
              <a:rPr lang="nl-NL" sz="2400" dirty="0"/>
              <a:t> </a:t>
            </a:r>
            <a:r>
              <a:rPr lang="nl-NL" sz="2400" dirty="0" smtClean="0"/>
              <a:t>      omgang met anderen. </a:t>
            </a:r>
          </a:p>
          <a:p>
            <a:pPr marL="0" indent="0">
              <a:buNone/>
            </a:pPr>
            <a:endParaRPr lang="nl-NL" sz="2400" dirty="0" smtClean="0"/>
          </a:p>
          <a:p>
            <a:pPr marL="0" indent="0">
              <a:buNone/>
            </a:pPr>
            <a:r>
              <a:rPr lang="nl-NL" dirty="0" smtClean="0"/>
              <a:t>2.   Sociale controle</a:t>
            </a:r>
          </a:p>
          <a:p>
            <a:pPr marL="0" indent="0">
              <a:buNone/>
            </a:pPr>
            <a:r>
              <a:rPr lang="nl-NL" dirty="0"/>
              <a:t> </a:t>
            </a:r>
            <a:r>
              <a:rPr lang="nl-NL" dirty="0" smtClean="0"/>
              <a:t>      </a:t>
            </a:r>
            <a:r>
              <a:rPr lang="nl-NL" sz="2400" dirty="0"/>
              <a:t>E</a:t>
            </a:r>
            <a:r>
              <a:rPr lang="nl-NL" sz="2400" dirty="0" smtClean="0"/>
              <a:t>en middel waarmee de maatschappij of groepen in de maatschappij de mensen zo        </a:t>
            </a:r>
          </a:p>
          <a:p>
            <a:pPr marL="0" indent="0">
              <a:buNone/>
            </a:pPr>
            <a:r>
              <a:rPr lang="nl-NL" sz="2400" dirty="0"/>
              <a:t> </a:t>
            </a:r>
            <a:r>
              <a:rPr lang="nl-NL" sz="2400" dirty="0" smtClean="0"/>
              <a:t>        onder druk kunnen zetten dat ze zich aan de algemeen geldende regels en normen </a:t>
            </a:r>
          </a:p>
          <a:p>
            <a:pPr marL="0" indent="0">
              <a:buNone/>
            </a:pPr>
            <a:r>
              <a:rPr lang="nl-NL" sz="2400" dirty="0"/>
              <a:t> </a:t>
            </a:r>
            <a:r>
              <a:rPr lang="nl-NL" sz="2400" dirty="0" smtClean="0"/>
              <a:t>        houden. </a:t>
            </a:r>
            <a:endParaRPr lang="nl-NL" dirty="0"/>
          </a:p>
        </p:txBody>
      </p:sp>
    </p:spTree>
    <p:extLst>
      <p:ext uri="{BB962C8B-B14F-4D97-AF65-F5344CB8AC3E}">
        <p14:creationId xmlns:p14="http://schemas.microsoft.com/office/powerpoint/2010/main" val="20858458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H1.4: De functie van sociale controle</a:t>
            </a:r>
            <a:endParaRPr lang="nl-NL" dirty="0"/>
          </a:p>
        </p:txBody>
      </p:sp>
      <p:sp>
        <p:nvSpPr>
          <p:cNvPr id="3" name="Tijdelijke aanduiding voor inhoud 2"/>
          <p:cNvSpPr>
            <a:spLocks noGrp="1"/>
          </p:cNvSpPr>
          <p:nvPr>
            <p:ph idx="1"/>
          </p:nvPr>
        </p:nvSpPr>
        <p:spPr/>
        <p:txBody>
          <a:bodyPr/>
          <a:lstStyle/>
          <a:p>
            <a:pPr marL="0" indent="0">
              <a:buNone/>
            </a:pPr>
            <a:r>
              <a:rPr lang="nl-NL" dirty="0" smtClean="0"/>
              <a:t>Sociale controle:</a:t>
            </a:r>
          </a:p>
          <a:p>
            <a:pPr marL="0" indent="0">
              <a:buNone/>
            </a:pPr>
            <a:endParaRPr lang="nl-NL" dirty="0" smtClean="0"/>
          </a:p>
          <a:p>
            <a:pPr marL="0" indent="0">
              <a:buNone/>
            </a:pPr>
            <a:r>
              <a:rPr lang="nl-NL" dirty="0" smtClean="0"/>
              <a:t>“Een </a:t>
            </a:r>
            <a:r>
              <a:rPr lang="nl-NL" dirty="0"/>
              <a:t>middel waarmee de maatschappij of groepen in de maatschappij de mensen </a:t>
            </a:r>
            <a:r>
              <a:rPr lang="nl-NL" dirty="0" smtClean="0"/>
              <a:t>zo onder </a:t>
            </a:r>
            <a:r>
              <a:rPr lang="nl-NL" dirty="0"/>
              <a:t>druk kunnen zetten dat ze zich aan de algemeen geldende regels en normen </a:t>
            </a:r>
            <a:r>
              <a:rPr lang="nl-NL" dirty="0" smtClean="0"/>
              <a:t>houden.”</a:t>
            </a:r>
          </a:p>
          <a:p>
            <a:pPr marL="0" indent="0">
              <a:buNone/>
            </a:pPr>
            <a:endParaRPr lang="nl-NL" dirty="0"/>
          </a:p>
          <a:p>
            <a:pPr marL="0" indent="0">
              <a:buNone/>
            </a:pPr>
            <a:r>
              <a:rPr lang="nl-NL" dirty="0" smtClean="0"/>
              <a:t>Twee vormen:</a:t>
            </a:r>
          </a:p>
          <a:p>
            <a:pPr>
              <a:buFontTx/>
              <a:buChar char="-"/>
            </a:pPr>
            <a:r>
              <a:rPr lang="nl-NL" dirty="0" smtClean="0"/>
              <a:t>Formele sociale controle;</a:t>
            </a:r>
          </a:p>
          <a:p>
            <a:pPr>
              <a:buFontTx/>
              <a:buChar char="-"/>
            </a:pPr>
            <a:r>
              <a:rPr lang="nl-NL" dirty="0" smtClean="0"/>
              <a:t>Informele sociale controle. </a:t>
            </a:r>
          </a:p>
          <a:p>
            <a:endParaRPr lang="nl-NL" dirty="0"/>
          </a:p>
        </p:txBody>
      </p:sp>
    </p:spTree>
    <p:extLst>
      <p:ext uri="{BB962C8B-B14F-4D97-AF65-F5344CB8AC3E}">
        <p14:creationId xmlns:p14="http://schemas.microsoft.com/office/powerpoint/2010/main" val="31204118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Formele sociale controle</a:t>
            </a:r>
            <a:endParaRPr lang="nl-NL" dirty="0"/>
          </a:p>
        </p:txBody>
      </p:sp>
      <p:sp>
        <p:nvSpPr>
          <p:cNvPr id="3" name="Tijdelijke aanduiding voor inhoud 2"/>
          <p:cNvSpPr>
            <a:spLocks noGrp="1"/>
          </p:cNvSpPr>
          <p:nvPr>
            <p:ph idx="1"/>
          </p:nvPr>
        </p:nvSpPr>
        <p:spPr/>
        <p:txBody>
          <a:bodyPr>
            <a:normAutofit lnSpcReduction="10000"/>
          </a:bodyPr>
          <a:lstStyle/>
          <a:p>
            <a:pPr marL="0" indent="0">
              <a:buNone/>
            </a:pPr>
            <a:r>
              <a:rPr lang="nl-NL" dirty="0" smtClean="0"/>
              <a:t>Formele sociale controle:</a:t>
            </a:r>
          </a:p>
          <a:p>
            <a:pPr marL="0" indent="0">
              <a:buNone/>
            </a:pPr>
            <a:endParaRPr lang="nl-NL" dirty="0"/>
          </a:p>
          <a:p>
            <a:pPr marL="0" indent="0">
              <a:buNone/>
            </a:pPr>
            <a:r>
              <a:rPr lang="nl-NL" dirty="0" smtClean="0"/>
              <a:t>“heeft betrekking op activiteiten van personen of instanties die op grond van formele wetten, besluiten of statuten de taak toebedeeld hebben gekregen ervoor te zorgen dat mensen zich aan de regels houden.”</a:t>
            </a:r>
          </a:p>
          <a:p>
            <a:pPr marL="0" indent="0">
              <a:buNone/>
            </a:pPr>
            <a:endParaRPr lang="nl-NL" dirty="0"/>
          </a:p>
          <a:p>
            <a:pPr>
              <a:buFontTx/>
              <a:buChar char="-"/>
            </a:pPr>
            <a:r>
              <a:rPr lang="nl-NL" dirty="0" smtClean="0"/>
              <a:t>Politie</a:t>
            </a:r>
          </a:p>
          <a:p>
            <a:pPr>
              <a:buFontTx/>
              <a:buChar char="-"/>
            </a:pPr>
            <a:r>
              <a:rPr lang="nl-NL" dirty="0" smtClean="0"/>
              <a:t>Rechters</a:t>
            </a:r>
          </a:p>
          <a:p>
            <a:pPr>
              <a:buFontTx/>
              <a:buChar char="-"/>
            </a:pPr>
            <a:r>
              <a:rPr lang="nl-NL" dirty="0" smtClean="0"/>
              <a:t>Orde van Advocaten (regels binnen een bepaald beroep)</a:t>
            </a:r>
            <a:endParaRPr lang="nl-NL" dirty="0"/>
          </a:p>
        </p:txBody>
      </p:sp>
    </p:spTree>
    <p:extLst>
      <p:ext uri="{BB962C8B-B14F-4D97-AF65-F5344CB8AC3E}">
        <p14:creationId xmlns:p14="http://schemas.microsoft.com/office/powerpoint/2010/main" val="16637640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H1.1: De intensiteit van bindingen</a:t>
            </a:r>
            <a:endParaRPr lang="nl-NL" dirty="0"/>
          </a:p>
        </p:txBody>
      </p:sp>
      <p:sp>
        <p:nvSpPr>
          <p:cNvPr id="3" name="Tijdelijke aanduiding voor inhoud 2"/>
          <p:cNvSpPr>
            <a:spLocks noGrp="1"/>
          </p:cNvSpPr>
          <p:nvPr>
            <p:ph idx="1"/>
          </p:nvPr>
        </p:nvSpPr>
        <p:spPr>
          <a:xfrm>
            <a:off x="668382" y="1690688"/>
            <a:ext cx="10515600" cy="4351338"/>
          </a:xfrm>
        </p:spPr>
        <p:txBody>
          <a:bodyPr>
            <a:normAutofit/>
          </a:bodyPr>
          <a:lstStyle/>
          <a:p>
            <a:pPr marL="0" indent="0">
              <a:buNone/>
            </a:pPr>
            <a:r>
              <a:rPr lang="nl-NL" dirty="0" smtClean="0"/>
              <a:t>Met sociale bindingen wordt bedoeld:</a:t>
            </a:r>
          </a:p>
          <a:p>
            <a:pPr marL="0" indent="0">
              <a:buNone/>
            </a:pPr>
            <a:endParaRPr lang="nl-NL" dirty="0"/>
          </a:p>
          <a:p>
            <a:pPr marL="0" indent="0">
              <a:buNone/>
            </a:pPr>
            <a:r>
              <a:rPr lang="nl-NL" dirty="0" smtClean="0"/>
              <a:t>“ de relatie en onderlinge afhankelijkheden tussen mensen in een gezin of familie, tussen leden van een groep, in de maatschappij en op het niveau van de staat”. (</a:t>
            </a:r>
            <a:r>
              <a:rPr lang="nl-NL" dirty="0" err="1" smtClean="0"/>
              <a:t>blz</a:t>
            </a:r>
            <a:r>
              <a:rPr lang="nl-NL" dirty="0" smtClean="0"/>
              <a:t> 6 Binding)</a:t>
            </a:r>
          </a:p>
          <a:p>
            <a:pPr marL="0" indent="0">
              <a:buNone/>
            </a:pPr>
            <a:endParaRPr lang="nl-NL" dirty="0"/>
          </a:p>
        </p:txBody>
      </p:sp>
    </p:spTree>
    <p:extLst>
      <p:ext uri="{BB962C8B-B14F-4D97-AF65-F5344CB8AC3E}">
        <p14:creationId xmlns:p14="http://schemas.microsoft.com/office/powerpoint/2010/main" val="18195365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Informele sociale controle</a:t>
            </a:r>
            <a:endParaRPr lang="nl-NL" dirty="0"/>
          </a:p>
        </p:txBody>
      </p:sp>
      <p:sp>
        <p:nvSpPr>
          <p:cNvPr id="3" name="Tijdelijke aanduiding voor inhoud 2"/>
          <p:cNvSpPr>
            <a:spLocks noGrp="1"/>
          </p:cNvSpPr>
          <p:nvPr>
            <p:ph idx="1"/>
          </p:nvPr>
        </p:nvSpPr>
        <p:spPr/>
        <p:txBody>
          <a:bodyPr/>
          <a:lstStyle/>
          <a:p>
            <a:pPr marL="0" indent="0">
              <a:buNone/>
            </a:pPr>
            <a:r>
              <a:rPr lang="nl-NL" dirty="0" smtClean="0"/>
              <a:t>Informele sociale controle:</a:t>
            </a:r>
          </a:p>
          <a:p>
            <a:pPr marL="0" indent="0">
              <a:buNone/>
            </a:pPr>
            <a:endParaRPr lang="nl-NL" dirty="0" smtClean="0"/>
          </a:p>
          <a:p>
            <a:pPr marL="0" indent="0">
              <a:buNone/>
            </a:pPr>
            <a:r>
              <a:rPr lang="nl-NL" dirty="0" smtClean="0"/>
              <a:t>“Spontane activiteiten van mensen in het leven van alledag, die anderen ertoe brengen of dwingen zich aan normen of regels te houden”. </a:t>
            </a:r>
          </a:p>
          <a:p>
            <a:pPr>
              <a:buFontTx/>
              <a:buChar char="-"/>
            </a:pPr>
            <a:r>
              <a:rPr lang="nl-NL" dirty="0" smtClean="0"/>
              <a:t>Ouders die kinderen opvoeden;</a:t>
            </a:r>
          </a:p>
          <a:p>
            <a:pPr>
              <a:buFontTx/>
              <a:buChar char="-"/>
            </a:pPr>
            <a:r>
              <a:rPr lang="nl-NL" dirty="0" smtClean="0"/>
              <a:t>Docenten die leerlingen onderwijzen;</a:t>
            </a:r>
          </a:p>
          <a:p>
            <a:pPr>
              <a:buFontTx/>
              <a:buChar char="-"/>
            </a:pPr>
            <a:r>
              <a:rPr lang="nl-NL" dirty="0" smtClean="0"/>
              <a:t>Trainers/ Coaches die teams begeleiden.</a:t>
            </a:r>
            <a:endParaRPr lang="nl-NL" dirty="0"/>
          </a:p>
        </p:txBody>
      </p:sp>
    </p:spTree>
    <p:extLst>
      <p:ext uri="{BB962C8B-B14F-4D97-AF65-F5344CB8AC3E}">
        <p14:creationId xmlns:p14="http://schemas.microsoft.com/office/powerpoint/2010/main" val="2543817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Informele sociale controle, vervolg</a:t>
            </a:r>
            <a:endParaRPr lang="nl-NL" dirty="0"/>
          </a:p>
        </p:txBody>
      </p:sp>
      <p:sp>
        <p:nvSpPr>
          <p:cNvPr id="3" name="Tijdelijke aanduiding voor inhoud 2"/>
          <p:cNvSpPr>
            <a:spLocks noGrp="1"/>
          </p:cNvSpPr>
          <p:nvPr>
            <p:ph idx="1"/>
          </p:nvPr>
        </p:nvSpPr>
        <p:spPr/>
        <p:txBody>
          <a:bodyPr/>
          <a:lstStyle/>
          <a:p>
            <a:r>
              <a:rPr lang="nl-NL" dirty="0" smtClean="0"/>
              <a:t>Positieve sociale controle: schouderklopje, compliment, bonus, promotie, vast contract, uitbreiding uren, opgesteld worden in de basis bij een wedstrijd, uitgenodigd worden voor een feest. → </a:t>
            </a:r>
          </a:p>
          <a:p>
            <a:pPr marL="0" indent="0">
              <a:buNone/>
            </a:pPr>
            <a:r>
              <a:rPr lang="nl-NL" dirty="0"/>
              <a:t> </a:t>
            </a:r>
            <a:r>
              <a:rPr lang="nl-NL" dirty="0" smtClean="0"/>
              <a:t>  als beloning voor zich houden aan de normen/ regels.</a:t>
            </a:r>
          </a:p>
          <a:p>
            <a:endParaRPr lang="nl-NL" dirty="0"/>
          </a:p>
          <a:p>
            <a:r>
              <a:rPr lang="nl-NL" dirty="0" smtClean="0"/>
              <a:t>Negatieve sociale controle: minachtende houding ten opzichte van mensen die zich als zonderling gedragen, dreigen met straf, straf uitvoeren. →</a:t>
            </a:r>
          </a:p>
          <a:p>
            <a:pPr marL="0" indent="0">
              <a:buNone/>
            </a:pPr>
            <a:r>
              <a:rPr lang="nl-NL" dirty="0"/>
              <a:t> </a:t>
            </a:r>
            <a:r>
              <a:rPr lang="nl-NL" dirty="0" smtClean="0"/>
              <a:t>  als bestraffing voor het zich niet houden aan de </a:t>
            </a:r>
            <a:r>
              <a:rPr lang="nl-NL" dirty="0" err="1" smtClean="0"/>
              <a:t>nnormen</a:t>
            </a:r>
            <a:r>
              <a:rPr lang="nl-NL" dirty="0" smtClean="0"/>
              <a:t>/ regels.</a:t>
            </a:r>
            <a:endParaRPr lang="nl-NL" dirty="0"/>
          </a:p>
        </p:txBody>
      </p:sp>
    </p:spTree>
    <p:extLst>
      <p:ext uri="{BB962C8B-B14F-4D97-AF65-F5344CB8AC3E}">
        <p14:creationId xmlns:p14="http://schemas.microsoft.com/office/powerpoint/2010/main" val="18354458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Negatieve effecten van sociale controle</a:t>
            </a:r>
            <a:endParaRPr lang="nl-NL" dirty="0"/>
          </a:p>
        </p:txBody>
      </p:sp>
      <p:sp>
        <p:nvSpPr>
          <p:cNvPr id="3" name="Tijdelijke aanduiding voor inhoud 2"/>
          <p:cNvSpPr>
            <a:spLocks noGrp="1"/>
          </p:cNvSpPr>
          <p:nvPr>
            <p:ph idx="1"/>
          </p:nvPr>
        </p:nvSpPr>
        <p:spPr/>
        <p:txBody>
          <a:bodyPr/>
          <a:lstStyle/>
          <a:p>
            <a:pPr marL="0" indent="0">
              <a:buNone/>
            </a:pPr>
            <a:r>
              <a:rPr lang="nl-NL" dirty="0" smtClean="0"/>
              <a:t>Negatieve effecten van sociale controle:</a:t>
            </a:r>
          </a:p>
          <a:p>
            <a:pPr marL="0" indent="0">
              <a:buNone/>
            </a:pPr>
            <a:endParaRPr lang="nl-NL" dirty="0"/>
          </a:p>
          <a:p>
            <a:pPr marL="0" indent="0">
              <a:buNone/>
            </a:pPr>
            <a:r>
              <a:rPr lang="nl-NL" dirty="0" smtClean="0"/>
              <a:t># beperkt de persoonlijke vrijheid en individuele ontplooiing;</a:t>
            </a:r>
          </a:p>
          <a:p>
            <a:pPr marL="0" indent="0">
              <a:buNone/>
            </a:pPr>
            <a:r>
              <a:rPr lang="nl-NL" dirty="0" smtClean="0"/>
              <a:t># kan haar doel voorbij schieten en leiden tot opstandige en van de    </a:t>
            </a:r>
          </a:p>
          <a:p>
            <a:pPr marL="0" indent="0">
              <a:buNone/>
            </a:pPr>
            <a:r>
              <a:rPr lang="nl-NL" dirty="0"/>
              <a:t> </a:t>
            </a:r>
            <a:r>
              <a:rPr lang="nl-NL" dirty="0" smtClean="0"/>
              <a:t>  normen afwijkende individuen. Je doet – vanwege de strenge  </a:t>
            </a:r>
          </a:p>
          <a:p>
            <a:pPr marL="0" indent="0">
              <a:buNone/>
            </a:pPr>
            <a:r>
              <a:rPr lang="nl-NL" dirty="0"/>
              <a:t> </a:t>
            </a:r>
            <a:r>
              <a:rPr lang="nl-NL" dirty="0" smtClean="0"/>
              <a:t>  controle- precies wat er gevraagd wordt en niets meer of je doet </a:t>
            </a:r>
          </a:p>
          <a:p>
            <a:pPr marL="0" indent="0">
              <a:buNone/>
            </a:pPr>
            <a:r>
              <a:rPr lang="nl-NL" dirty="0"/>
              <a:t> </a:t>
            </a:r>
            <a:r>
              <a:rPr lang="nl-NL" dirty="0" smtClean="0"/>
              <a:t>   precies wat je zelf wilt. </a:t>
            </a:r>
          </a:p>
          <a:p>
            <a:pPr marL="0" indent="0">
              <a:buNone/>
            </a:pPr>
            <a:r>
              <a:rPr lang="nl-NL" dirty="0" smtClean="0"/>
              <a:t># leidt tot insluiting en uitsluiting van mensen. </a:t>
            </a:r>
            <a:endParaRPr lang="nl-NL" dirty="0"/>
          </a:p>
        </p:txBody>
      </p:sp>
    </p:spTree>
    <p:extLst>
      <p:ext uri="{BB962C8B-B14F-4D97-AF65-F5344CB8AC3E}">
        <p14:creationId xmlns:p14="http://schemas.microsoft.com/office/powerpoint/2010/main" val="3661333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Sociale cohesie, een vervolg</a:t>
            </a:r>
            <a:endParaRPr lang="nl-NL" dirty="0"/>
          </a:p>
        </p:txBody>
      </p:sp>
      <p:sp>
        <p:nvSpPr>
          <p:cNvPr id="3" name="Tijdelijke aanduiding voor inhoud 2"/>
          <p:cNvSpPr>
            <a:spLocks noGrp="1"/>
          </p:cNvSpPr>
          <p:nvPr>
            <p:ph idx="1"/>
          </p:nvPr>
        </p:nvSpPr>
        <p:spPr/>
        <p:txBody>
          <a:bodyPr>
            <a:normAutofit fontScale="77500" lnSpcReduction="20000"/>
          </a:bodyPr>
          <a:lstStyle/>
          <a:p>
            <a:pPr marL="0" indent="0">
              <a:buNone/>
            </a:pPr>
            <a:r>
              <a:rPr lang="nl-NL" dirty="0" smtClean="0"/>
              <a:t>De mate waarin en de wijze waarop individualisering plaatsvindt is o.a. veranderd door:</a:t>
            </a:r>
          </a:p>
          <a:p>
            <a:pPr marL="0" indent="0">
              <a:buNone/>
            </a:pPr>
            <a:endParaRPr lang="nl-NL" dirty="0"/>
          </a:p>
          <a:p>
            <a:pPr marL="514350" indent="-514350">
              <a:buAutoNum type="arabicPeriod"/>
            </a:pPr>
            <a:r>
              <a:rPr lang="nl-NL" dirty="0" smtClean="0"/>
              <a:t>Individualisering</a:t>
            </a:r>
          </a:p>
          <a:p>
            <a:pPr marL="0" indent="0">
              <a:buNone/>
            </a:pPr>
            <a:r>
              <a:rPr lang="nl-NL" dirty="0"/>
              <a:t> </a:t>
            </a:r>
            <a:r>
              <a:rPr lang="nl-NL" dirty="0" smtClean="0"/>
              <a:t>      Het proces waarbij individuen in toenemende mate hun  </a:t>
            </a:r>
          </a:p>
          <a:p>
            <a:pPr marL="0" indent="0">
              <a:buNone/>
            </a:pPr>
            <a:r>
              <a:rPr lang="nl-NL" dirty="0"/>
              <a:t> </a:t>
            </a:r>
            <a:r>
              <a:rPr lang="nl-NL" dirty="0" smtClean="0"/>
              <a:t>      zelfstandigheid op verschillende terreinen kunnen vergroten.</a:t>
            </a:r>
          </a:p>
          <a:p>
            <a:pPr marL="0" indent="0">
              <a:buNone/>
            </a:pPr>
            <a:endParaRPr lang="nl-NL" dirty="0"/>
          </a:p>
          <a:p>
            <a:pPr marL="0" indent="0">
              <a:buNone/>
            </a:pPr>
            <a:r>
              <a:rPr lang="nl-NL" dirty="0" smtClean="0"/>
              <a:t>2.    Informalisering.</a:t>
            </a:r>
          </a:p>
          <a:p>
            <a:pPr marL="0" indent="0">
              <a:buNone/>
            </a:pPr>
            <a:r>
              <a:rPr lang="nl-NL" dirty="0"/>
              <a:t> </a:t>
            </a:r>
            <a:r>
              <a:rPr lang="nl-NL" dirty="0" smtClean="0"/>
              <a:t>      </a:t>
            </a:r>
            <a:r>
              <a:rPr lang="nl-NL" dirty="0"/>
              <a:t>D</a:t>
            </a:r>
            <a:r>
              <a:rPr lang="nl-NL" dirty="0" smtClean="0"/>
              <a:t>e verhoudingen en contacten tussen mensen zijn minder hiërarchisch, </a:t>
            </a:r>
          </a:p>
          <a:p>
            <a:pPr marL="0" indent="0">
              <a:buNone/>
            </a:pPr>
            <a:r>
              <a:rPr lang="nl-NL" dirty="0"/>
              <a:t> </a:t>
            </a:r>
            <a:r>
              <a:rPr lang="nl-NL" dirty="0" smtClean="0"/>
              <a:t>       minder formeel geworden. </a:t>
            </a:r>
          </a:p>
          <a:p>
            <a:pPr marL="0" indent="0">
              <a:buNone/>
            </a:pPr>
            <a:endParaRPr lang="nl-NL" dirty="0"/>
          </a:p>
          <a:p>
            <a:pPr marL="0" indent="0">
              <a:buNone/>
            </a:pPr>
            <a:r>
              <a:rPr lang="nl-NL" dirty="0" smtClean="0"/>
              <a:t>Dit leidt tot een afname van ‘gezag’ van bepaalde groepen en van hun overdracht van en sociale controle over waarden en normen. </a:t>
            </a:r>
            <a:endParaRPr lang="nl-NL" dirty="0"/>
          </a:p>
        </p:txBody>
      </p:sp>
    </p:spTree>
    <p:extLst>
      <p:ext uri="{BB962C8B-B14F-4D97-AF65-F5344CB8AC3E}">
        <p14:creationId xmlns:p14="http://schemas.microsoft.com/office/powerpoint/2010/main" val="16361040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H1.5: Sociale instituties</a:t>
            </a:r>
            <a:endParaRPr lang="nl-NL" dirty="0"/>
          </a:p>
        </p:txBody>
      </p:sp>
      <p:sp>
        <p:nvSpPr>
          <p:cNvPr id="3" name="Tijdelijke aanduiding voor inhoud 2"/>
          <p:cNvSpPr>
            <a:spLocks noGrp="1"/>
          </p:cNvSpPr>
          <p:nvPr>
            <p:ph idx="1"/>
          </p:nvPr>
        </p:nvSpPr>
        <p:spPr/>
        <p:txBody>
          <a:bodyPr/>
          <a:lstStyle/>
          <a:p>
            <a:pPr marL="0" indent="0">
              <a:buNone/>
            </a:pPr>
            <a:r>
              <a:rPr lang="nl-NL" dirty="0" smtClean="0"/>
              <a:t>Sociale instituties zijn:</a:t>
            </a:r>
          </a:p>
          <a:p>
            <a:pPr marL="0" indent="0">
              <a:buNone/>
            </a:pPr>
            <a:endParaRPr lang="nl-NL" dirty="0"/>
          </a:p>
          <a:p>
            <a:pPr marL="0" indent="0">
              <a:buNone/>
            </a:pPr>
            <a:r>
              <a:rPr lang="nl-NL" dirty="0" smtClean="0"/>
              <a:t>“een complex van min of meer geformaliseerde regels die het gedrag van mensen en hun onderlinge relaties reguleren”. </a:t>
            </a:r>
          </a:p>
          <a:p>
            <a:pPr marL="0" indent="0">
              <a:buNone/>
            </a:pPr>
            <a:r>
              <a:rPr lang="nl-NL" dirty="0" smtClean="0"/>
              <a:t>↓</a:t>
            </a:r>
          </a:p>
          <a:p>
            <a:pPr marL="0" indent="0">
              <a:buNone/>
            </a:pPr>
            <a:r>
              <a:rPr lang="nl-NL" dirty="0" smtClean="0"/>
              <a:t>Mensen moeten regels en afspraken op diverse gebieden maken, anders gaan zaken mis. Hiermee wordt menselijk gedrag voorspelbaar.</a:t>
            </a:r>
          </a:p>
          <a:p>
            <a:pPr marL="0" indent="0">
              <a:buNone/>
            </a:pPr>
            <a:r>
              <a:rPr lang="nl-NL" dirty="0" smtClean="0"/>
              <a:t>↓</a:t>
            </a:r>
          </a:p>
          <a:p>
            <a:pPr marL="0" indent="0">
              <a:buNone/>
            </a:pPr>
            <a:r>
              <a:rPr lang="nl-NL" dirty="0" smtClean="0"/>
              <a:t>Regels die niet werken kunnen worden aangepast.</a:t>
            </a:r>
          </a:p>
          <a:p>
            <a:pPr marL="0" indent="0">
              <a:buNone/>
            </a:pPr>
            <a:endParaRPr lang="nl-NL" dirty="0" smtClean="0"/>
          </a:p>
          <a:p>
            <a:pPr marL="0" indent="0">
              <a:buNone/>
            </a:pPr>
            <a:endParaRPr lang="nl-NL" dirty="0"/>
          </a:p>
          <a:p>
            <a:pPr marL="0" indent="0">
              <a:buNone/>
            </a:pPr>
            <a:endParaRPr lang="nl-NL" dirty="0"/>
          </a:p>
        </p:txBody>
      </p:sp>
    </p:spTree>
    <p:extLst>
      <p:ext uri="{BB962C8B-B14F-4D97-AF65-F5344CB8AC3E}">
        <p14:creationId xmlns:p14="http://schemas.microsoft.com/office/powerpoint/2010/main" val="12038297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Instituties</a:t>
            </a:r>
            <a:endParaRPr lang="nl-NL" dirty="0"/>
          </a:p>
        </p:txBody>
      </p:sp>
      <p:sp>
        <p:nvSpPr>
          <p:cNvPr id="3" name="Tijdelijke aanduiding voor inhoud 2"/>
          <p:cNvSpPr>
            <a:spLocks noGrp="1"/>
          </p:cNvSpPr>
          <p:nvPr>
            <p:ph idx="1"/>
          </p:nvPr>
        </p:nvSpPr>
        <p:spPr/>
        <p:txBody>
          <a:bodyPr>
            <a:normAutofit fontScale="77500" lnSpcReduction="20000"/>
          </a:bodyPr>
          <a:lstStyle/>
          <a:p>
            <a:pPr marL="0" indent="0">
              <a:buNone/>
            </a:pPr>
            <a:r>
              <a:rPr lang="nl-NL" dirty="0" smtClean="0"/>
              <a:t>Instituties zijn: “Instellingen of organisaties”. </a:t>
            </a:r>
          </a:p>
          <a:p>
            <a:pPr marL="0" indent="0">
              <a:buNone/>
            </a:pPr>
            <a:r>
              <a:rPr lang="nl-NL" dirty="0" smtClean="0"/>
              <a:t>Instituties zijn belangrijk voor de overdracht van waarden en normen en dragen bij aan de ‘sociale cohesie’. </a:t>
            </a:r>
            <a:endParaRPr lang="nl-NL" dirty="0"/>
          </a:p>
          <a:p>
            <a:pPr marL="0" indent="0">
              <a:buNone/>
            </a:pPr>
            <a:endParaRPr lang="nl-NL" dirty="0" smtClean="0"/>
          </a:p>
          <a:p>
            <a:pPr marL="0" indent="0">
              <a:buNone/>
            </a:pPr>
            <a:r>
              <a:rPr lang="nl-NL" dirty="0" smtClean="0"/>
              <a:t>Voorbeelden:</a:t>
            </a:r>
          </a:p>
          <a:p>
            <a:pPr>
              <a:buFontTx/>
              <a:buChar char="-"/>
            </a:pPr>
            <a:r>
              <a:rPr lang="nl-NL" dirty="0" smtClean="0"/>
              <a:t>Gezin/ familie; 			</a:t>
            </a:r>
            <a:r>
              <a:rPr lang="nl-NL" smtClean="0"/>
              <a:t>	Media</a:t>
            </a:r>
            <a:r>
              <a:rPr lang="nl-NL" dirty="0" smtClean="0"/>
              <a:t>;</a:t>
            </a:r>
          </a:p>
          <a:p>
            <a:pPr>
              <a:buFontTx/>
              <a:buChar char="-"/>
            </a:pPr>
            <a:r>
              <a:rPr lang="nl-NL" dirty="0" smtClean="0"/>
              <a:t>Het huwelijk; 					Taal;</a:t>
            </a:r>
          </a:p>
          <a:p>
            <a:pPr>
              <a:buFontTx/>
              <a:buChar char="-"/>
            </a:pPr>
            <a:r>
              <a:rPr lang="nl-NL" dirty="0" smtClean="0"/>
              <a:t>Het rechtssysteem                                                  Kunst;</a:t>
            </a:r>
          </a:p>
          <a:p>
            <a:pPr>
              <a:buFontTx/>
              <a:buChar char="-"/>
            </a:pPr>
            <a:r>
              <a:rPr lang="nl-NL" dirty="0" smtClean="0"/>
              <a:t>Gezondheidszorg;                                                   Scholen/ onderwijs; </a:t>
            </a:r>
          </a:p>
          <a:p>
            <a:pPr>
              <a:buFontTx/>
              <a:buChar char="-"/>
            </a:pPr>
            <a:r>
              <a:rPr lang="nl-NL" dirty="0" smtClean="0"/>
              <a:t>…..</a:t>
            </a:r>
          </a:p>
          <a:p>
            <a:pPr marL="0" indent="0">
              <a:buNone/>
            </a:pPr>
            <a:r>
              <a:rPr lang="nl-NL" dirty="0" smtClean="0"/>
              <a:t>Extra:</a:t>
            </a:r>
          </a:p>
          <a:p>
            <a:pPr marL="0" indent="0">
              <a:buNone/>
            </a:pPr>
            <a:r>
              <a:rPr lang="nl-NL" dirty="0" smtClean="0"/>
              <a:t>Landen kunnen verschillen in hun instituties. (</a:t>
            </a:r>
            <a:r>
              <a:rPr lang="nl-NL" dirty="0" err="1" smtClean="0"/>
              <a:t>blz</a:t>
            </a:r>
            <a:r>
              <a:rPr lang="nl-NL" dirty="0" smtClean="0"/>
              <a:t> 13 Binding)</a:t>
            </a:r>
          </a:p>
          <a:p>
            <a:pPr>
              <a:buFontTx/>
              <a:buChar char="-"/>
            </a:pPr>
            <a:endParaRPr lang="nl-NL" dirty="0"/>
          </a:p>
        </p:txBody>
      </p:sp>
    </p:spTree>
    <p:extLst>
      <p:ext uri="{BB962C8B-B14F-4D97-AF65-F5344CB8AC3E}">
        <p14:creationId xmlns:p14="http://schemas.microsoft.com/office/powerpoint/2010/main" val="8115962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Macht</a:t>
            </a:r>
            <a:endParaRPr lang="nl-NL" dirty="0"/>
          </a:p>
        </p:txBody>
      </p:sp>
      <p:sp>
        <p:nvSpPr>
          <p:cNvPr id="3" name="Tijdelijke aanduiding voor inhoud 2"/>
          <p:cNvSpPr>
            <a:spLocks noGrp="1"/>
          </p:cNvSpPr>
          <p:nvPr>
            <p:ph idx="1"/>
          </p:nvPr>
        </p:nvSpPr>
        <p:spPr/>
        <p:txBody>
          <a:bodyPr/>
          <a:lstStyle/>
          <a:p>
            <a:pPr marL="0" indent="0">
              <a:buNone/>
            </a:pPr>
            <a:r>
              <a:rPr lang="nl-NL" dirty="0" smtClean="0"/>
              <a:t>Macht wordt omschreven als:</a:t>
            </a:r>
          </a:p>
          <a:p>
            <a:pPr marL="0" indent="0">
              <a:buNone/>
            </a:pPr>
            <a:endParaRPr lang="nl-NL" dirty="0"/>
          </a:p>
          <a:p>
            <a:pPr>
              <a:buFontTx/>
              <a:buChar char="-"/>
            </a:pPr>
            <a:r>
              <a:rPr lang="nl-NL" dirty="0" smtClean="0"/>
              <a:t>Het vermogen om hulpbronnen (bv, de wet, geld kennis, aantal) in te zetten;</a:t>
            </a:r>
          </a:p>
          <a:p>
            <a:pPr>
              <a:buFontTx/>
              <a:buChar char="-"/>
            </a:pPr>
            <a:r>
              <a:rPr lang="nl-NL" dirty="0" smtClean="0"/>
              <a:t>om bepaalde doelstellingen te bereiken;</a:t>
            </a:r>
          </a:p>
          <a:p>
            <a:pPr>
              <a:buFontTx/>
              <a:buChar char="-"/>
            </a:pPr>
            <a:r>
              <a:rPr lang="nl-NL" dirty="0" smtClean="0"/>
              <a:t>En de handelingsmogelijkheden van anderen te beperken of te vergoten.</a:t>
            </a:r>
          </a:p>
        </p:txBody>
      </p:sp>
    </p:spTree>
    <p:extLst>
      <p:ext uri="{BB962C8B-B14F-4D97-AF65-F5344CB8AC3E}">
        <p14:creationId xmlns:p14="http://schemas.microsoft.com/office/powerpoint/2010/main" val="41070501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Gezag:</a:t>
            </a:r>
            <a:endParaRPr lang="nl-NL" dirty="0"/>
          </a:p>
        </p:txBody>
      </p:sp>
      <p:sp>
        <p:nvSpPr>
          <p:cNvPr id="3" name="Tijdelijke aanduiding voor inhoud 2"/>
          <p:cNvSpPr>
            <a:spLocks noGrp="1"/>
          </p:cNvSpPr>
          <p:nvPr>
            <p:ph idx="1"/>
          </p:nvPr>
        </p:nvSpPr>
        <p:spPr/>
        <p:txBody>
          <a:bodyPr/>
          <a:lstStyle/>
          <a:p>
            <a:pPr marL="0" indent="0">
              <a:buNone/>
            </a:pPr>
            <a:r>
              <a:rPr lang="nl-NL" dirty="0" smtClean="0"/>
              <a:t>Gezag wordt omschreven als:</a:t>
            </a:r>
          </a:p>
          <a:p>
            <a:pPr marL="0" indent="0">
              <a:buNone/>
            </a:pPr>
            <a:endParaRPr lang="nl-NL" dirty="0"/>
          </a:p>
          <a:p>
            <a:pPr marL="0" indent="0">
              <a:buNone/>
            </a:pPr>
            <a:r>
              <a:rPr lang="nl-NL" dirty="0" smtClean="0"/>
              <a:t>Macht die als legitiem beschouwd wordt.</a:t>
            </a:r>
          </a:p>
          <a:p>
            <a:pPr marL="0" indent="0">
              <a:buNone/>
            </a:pPr>
            <a:r>
              <a:rPr lang="nl-NL" dirty="0" smtClean="0"/>
              <a:t>(mensen accepteren dan dat iemand anders – overheid, werkgever, ouders- beslissingen nemen en houden </a:t>
            </a:r>
            <a:r>
              <a:rPr lang="nl-NL" smtClean="0"/>
              <a:t>zich daar aan)</a:t>
            </a:r>
            <a:endParaRPr lang="nl-NL"/>
          </a:p>
        </p:txBody>
      </p:sp>
    </p:spTree>
    <p:extLst>
      <p:ext uri="{BB962C8B-B14F-4D97-AF65-F5344CB8AC3E}">
        <p14:creationId xmlns:p14="http://schemas.microsoft.com/office/powerpoint/2010/main" val="2112742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Enkele vaststellingen bij ‘Bindingen’</a:t>
            </a:r>
            <a:endParaRPr lang="nl-NL" dirty="0"/>
          </a:p>
        </p:txBody>
      </p:sp>
      <p:sp>
        <p:nvSpPr>
          <p:cNvPr id="3" name="Tijdelijke aanduiding voor inhoud 2"/>
          <p:cNvSpPr>
            <a:spLocks noGrp="1"/>
          </p:cNvSpPr>
          <p:nvPr>
            <p:ph idx="1"/>
          </p:nvPr>
        </p:nvSpPr>
        <p:spPr/>
        <p:txBody>
          <a:bodyPr>
            <a:normAutofit fontScale="85000" lnSpcReduction="20000"/>
          </a:bodyPr>
          <a:lstStyle/>
          <a:p>
            <a:pPr marL="0" indent="0">
              <a:buNone/>
            </a:pPr>
            <a:r>
              <a:rPr lang="nl-NL" dirty="0" smtClean="0"/>
              <a:t>Extra:</a:t>
            </a:r>
          </a:p>
          <a:p>
            <a:pPr marL="0" indent="0">
              <a:buNone/>
            </a:pPr>
            <a:endParaRPr lang="nl-NL" dirty="0" smtClean="0"/>
          </a:p>
          <a:p>
            <a:pPr>
              <a:buFontTx/>
              <a:buChar char="-"/>
            </a:pPr>
            <a:r>
              <a:rPr lang="nl-NL" dirty="0" smtClean="0"/>
              <a:t>“In een omgeving waar men elkaar kent en waar onderling vertrouwen is, zal men zich over het algemeen meer betrokken bij elkaar voelen”. </a:t>
            </a:r>
          </a:p>
          <a:p>
            <a:pPr marL="0" indent="0">
              <a:buNone/>
            </a:pPr>
            <a:r>
              <a:rPr lang="nl-NL" dirty="0" smtClean="0"/>
              <a:t>   (blz. 6 Binding)</a:t>
            </a:r>
          </a:p>
          <a:p>
            <a:pPr>
              <a:buFontTx/>
              <a:buChar char="-"/>
            </a:pPr>
            <a:endParaRPr lang="nl-NL" dirty="0" smtClean="0"/>
          </a:p>
          <a:p>
            <a:pPr>
              <a:buFontTx/>
              <a:buChar char="-"/>
            </a:pPr>
            <a:r>
              <a:rPr lang="nl-NL" dirty="0" smtClean="0"/>
              <a:t>“Naarmate de band tussen mensen sterker wordt, vertrouwen de mensen elkaar meer en betekent men ook meer voor de ander”. </a:t>
            </a:r>
          </a:p>
          <a:p>
            <a:pPr marL="0" indent="0">
              <a:buNone/>
            </a:pPr>
            <a:r>
              <a:rPr lang="nl-NL" dirty="0" smtClean="0"/>
              <a:t>   (blz. 6 Binding)</a:t>
            </a:r>
          </a:p>
          <a:p>
            <a:pPr marL="0" indent="0">
              <a:buNone/>
            </a:pPr>
            <a:endParaRPr lang="nl-NL" dirty="0"/>
          </a:p>
          <a:p>
            <a:pPr marL="0" indent="0">
              <a:buNone/>
            </a:pPr>
            <a:r>
              <a:rPr lang="nl-NL" dirty="0" smtClean="0"/>
              <a:t>- “Als mensen geen bindingen meer met elkaar hebben, zullen ze niet meer deelnemen aan maatschappelijke activiteiten”. </a:t>
            </a:r>
          </a:p>
          <a:p>
            <a:endParaRPr lang="nl-NL" dirty="0"/>
          </a:p>
        </p:txBody>
      </p:sp>
    </p:spTree>
    <p:extLst>
      <p:ext uri="{BB962C8B-B14F-4D97-AF65-F5344CB8AC3E}">
        <p14:creationId xmlns:p14="http://schemas.microsoft.com/office/powerpoint/2010/main" val="28083786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Voorbeelden van (afhankelijkheids-) relaties</a:t>
            </a:r>
            <a:endParaRPr lang="nl-NL" dirty="0"/>
          </a:p>
        </p:txBody>
      </p:sp>
      <p:sp>
        <p:nvSpPr>
          <p:cNvPr id="3" name="Tijdelijke aanduiding voor inhoud 2"/>
          <p:cNvSpPr>
            <a:spLocks noGrp="1"/>
          </p:cNvSpPr>
          <p:nvPr>
            <p:ph idx="1"/>
          </p:nvPr>
        </p:nvSpPr>
        <p:spPr/>
        <p:txBody>
          <a:bodyPr>
            <a:normAutofit fontScale="85000" lnSpcReduction="20000"/>
          </a:bodyPr>
          <a:lstStyle/>
          <a:p>
            <a:pPr marL="0" indent="0">
              <a:buNone/>
            </a:pPr>
            <a:endParaRPr lang="nl-NL" dirty="0" smtClean="0"/>
          </a:p>
          <a:p>
            <a:r>
              <a:rPr lang="nl-NL" dirty="0" smtClean="0"/>
              <a:t>Gezin en familie;</a:t>
            </a:r>
          </a:p>
          <a:p>
            <a:r>
              <a:rPr lang="nl-NL" dirty="0" smtClean="0"/>
              <a:t>Liefdespartner;</a:t>
            </a:r>
          </a:p>
          <a:p>
            <a:r>
              <a:rPr lang="nl-NL" dirty="0" smtClean="0"/>
              <a:t>Vrienden;</a:t>
            </a:r>
          </a:p>
          <a:p>
            <a:r>
              <a:rPr lang="nl-NL" dirty="0" smtClean="0"/>
              <a:t>Klasgenoten;</a:t>
            </a:r>
          </a:p>
          <a:p>
            <a:r>
              <a:rPr lang="nl-NL" dirty="0" smtClean="0"/>
              <a:t>Buren;</a:t>
            </a:r>
          </a:p>
          <a:p>
            <a:r>
              <a:rPr lang="nl-NL" dirty="0" smtClean="0"/>
              <a:t>Werkgever/ werknemers; </a:t>
            </a:r>
            <a:endParaRPr lang="nl-NL" dirty="0" smtClean="0"/>
          </a:p>
          <a:p>
            <a:r>
              <a:rPr lang="nl-NL" dirty="0" smtClean="0"/>
              <a:t>Collega’s; </a:t>
            </a:r>
          </a:p>
          <a:p>
            <a:r>
              <a:rPr lang="nl-NL" dirty="0" smtClean="0"/>
              <a:t>Supporters van ….;</a:t>
            </a:r>
          </a:p>
          <a:p>
            <a:endParaRPr lang="nl-NL" dirty="0"/>
          </a:p>
          <a:p>
            <a:pPr marL="0" indent="0">
              <a:buNone/>
            </a:pPr>
            <a:r>
              <a:rPr lang="nl-NL" dirty="0" smtClean="0"/>
              <a:t>Al deze mensen hebben interdependentie (wederzijdse afhankelijkheid) tot elkaar!</a:t>
            </a:r>
          </a:p>
          <a:p>
            <a:endParaRPr lang="nl-NL" dirty="0" smtClean="0"/>
          </a:p>
        </p:txBody>
      </p:sp>
    </p:spTree>
    <p:extLst>
      <p:ext uri="{BB962C8B-B14F-4D97-AF65-F5344CB8AC3E}">
        <p14:creationId xmlns:p14="http://schemas.microsoft.com/office/powerpoint/2010/main" val="37534684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Verschillende soorten bindingen</a:t>
            </a:r>
            <a:endParaRPr lang="nl-NL" dirty="0"/>
          </a:p>
        </p:txBody>
      </p:sp>
      <p:sp>
        <p:nvSpPr>
          <p:cNvPr id="3" name="Tijdelijke aanduiding voor inhoud 2"/>
          <p:cNvSpPr>
            <a:spLocks noGrp="1"/>
          </p:cNvSpPr>
          <p:nvPr>
            <p:ph idx="1"/>
          </p:nvPr>
        </p:nvSpPr>
        <p:spPr/>
        <p:txBody>
          <a:bodyPr>
            <a:normAutofit fontScale="77500" lnSpcReduction="20000"/>
          </a:bodyPr>
          <a:lstStyle/>
          <a:p>
            <a:pPr marL="0" indent="0">
              <a:buNone/>
            </a:pPr>
            <a:r>
              <a:rPr lang="nl-NL" dirty="0" smtClean="0"/>
              <a:t>Er zijn verschillende soorten bindingen:</a:t>
            </a:r>
          </a:p>
          <a:p>
            <a:pPr marL="0" indent="0">
              <a:buNone/>
            </a:pPr>
            <a:endParaRPr lang="nl-NL" dirty="0"/>
          </a:p>
          <a:p>
            <a:pPr>
              <a:buFontTx/>
              <a:buChar char="-"/>
            </a:pPr>
            <a:r>
              <a:rPr lang="nl-NL" dirty="0" smtClean="0"/>
              <a:t>Economische bindingen;</a:t>
            </a:r>
          </a:p>
          <a:p>
            <a:pPr marL="0" indent="0">
              <a:buNone/>
            </a:pPr>
            <a:r>
              <a:rPr lang="nl-NL" sz="2000" dirty="0"/>
              <a:t> </a:t>
            </a:r>
            <a:r>
              <a:rPr lang="nl-NL" sz="2000" dirty="0" smtClean="0"/>
              <a:t>    Heeft te maken met de productie en distributie van schaarse goederen.</a:t>
            </a:r>
          </a:p>
          <a:p>
            <a:pPr>
              <a:buFontTx/>
              <a:buChar char="-"/>
            </a:pPr>
            <a:r>
              <a:rPr lang="nl-NL" dirty="0" smtClean="0"/>
              <a:t>Politieke bindingen;</a:t>
            </a:r>
          </a:p>
          <a:p>
            <a:pPr marL="0" indent="0">
              <a:buNone/>
            </a:pPr>
            <a:r>
              <a:rPr lang="nl-NL" sz="2000" dirty="0" smtClean="0"/>
              <a:t>     Heeft te maken met de politieke macht die mensen hebben en de </a:t>
            </a:r>
          </a:p>
          <a:p>
            <a:pPr marL="0" indent="0">
              <a:buNone/>
            </a:pPr>
            <a:r>
              <a:rPr lang="nl-NL" sz="2000" dirty="0"/>
              <a:t> </a:t>
            </a:r>
            <a:r>
              <a:rPr lang="nl-NL" sz="2000" dirty="0" smtClean="0"/>
              <a:t>    verdeling van collectieve goederen</a:t>
            </a:r>
          </a:p>
          <a:p>
            <a:pPr>
              <a:buFontTx/>
              <a:buChar char="-"/>
            </a:pPr>
            <a:r>
              <a:rPr lang="nl-NL" dirty="0" smtClean="0"/>
              <a:t>Affectieve bindingen;</a:t>
            </a:r>
          </a:p>
          <a:p>
            <a:pPr marL="0" indent="0">
              <a:buNone/>
            </a:pPr>
            <a:r>
              <a:rPr lang="nl-NL" sz="2000" dirty="0" smtClean="0"/>
              <a:t>     Heeft te maken met positieve en negatieve gevoelens die mensen voor elkaar hebben.</a:t>
            </a:r>
          </a:p>
          <a:p>
            <a:pPr>
              <a:buFontTx/>
              <a:buChar char="-"/>
            </a:pPr>
            <a:r>
              <a:rPr lang="nl-NL" dirty="0" smtClean="0"/>
              <a:t>Cognitieve bindingen; </a:t>
            </a:r>
          </a:p>
          <a:p>
            <a:pPr marL="0" indent="0">
              <a:buNone/>
            </a:pPr>
            <a:r>
              <a:rPr lang="nl-NL" dirty="0"/>
              <a:t> </a:t>
            </a:r>
            <a:r>
              <a:rPr lang="nl-NL" dirty="0" smtClean="0"/>
              <a:t>   </a:t>
            </a:r>
            <a:r>
              <a:rPr lang="nl-NL" sz="2000" dirty="0" smtClean="0"/>
              <a:t>Heeft te maken met het feit dat mensen van elkaar leren. </a:t>
            </a:r>
          </a:p>
          <a:p>
            <a:pPr marL="0" indent="0">
              <a:buNone/>
            </a:pPr>
            <a:endParaRPr lang="nl-NL" sz="2000" dirty="0"/>
          </a:p>
          <a:p>
            <a:pPr marL="0" indent="0">
              <a:buNone/>
            </a:pPr>
            <a:r>
              <a:rPr lang="nl-NL" sz="2000" dirty="0" smtClean="0"/>
              <a:t>Echter: iedere sociale relatie bevat meer bindingen tegelijk.</a:t>
            </a:r>
            <a:endParaRPr lang="nl-NL" dirty="0"/>
          </a:p>
        </p:txBody>
      </p:sp>
    </p:spTree>
    <p:extLst>
      <p:ext uri="{BB962C8B-B14F-4D97-AF65-F5344CB8AC3E}">
        <p14:creationId xmlns:p14="http://schemas.microsoft.com/office/powerpoint/2010/main" val="29450983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Verschillende bindingen tegelijk:</a:t>
            </a:r>
            <a:endParaRPr lang="nl-NL" dirty="0"/>
          </a:p>
        </p:txBody>
      </p:sp>
      <p:sp>
        <p:nvSpPr>
          <p:cNvPr id="3" name="Tijdelijke aanduiding voor inhoud 2"/>
          <p:cNvSpPr>
            <a:spLocks noGrp="1"/>
          </p:cNvSpPr>
          <p:nvPr>
            <p:ph idx="1"/>
          </p:nvPr>
        </p:nvSpPr>
        <p:spPr/>
        <p:txBody>
          <a:bodyPr/>
          <a:lstStyle/>
          <a:p>
            <a:pPr marL="0" indent="0">
              <a:buNone/>
            </a:pPr>
            <a:r>
              <a:rPr lang="nl-NL" dirty="0" smtClean="0"/>
              <a:t>Geef bij elk van de onderstaande voorbeelden aan dat er sprake is van meerdere bindingen tegelijkertijd:</a:t>
            </a:r>
          </a:p>
          <a:p>
            <a:pPr>
              <a:buFontTx/>
              <a:buChar char="-"/>
            </a:pPr>
            <a:r>
              <a:rPr lang="nl-NL" dirty="0" smtClean="0"/>
              <a:t>Ouders en kinderen;</a:t>
            </a:r>
          </a:p>
          <a:p>
            <a:pPr>
              <a:buFontTx/>
              <a:buChar char="-"/>
            </a:pPr>
            <a:r>
              <a:rPr lang="nl-NL" dirty="0" smtClean="0"/>
              <a:t>Bank en consument die lening afsluit;</a:t>
            </a:r>
          </a:p>
          <a:p>
            <a:pPr>
              <a:buFontTx/>
              <a:buChar char="-"/>
            </a:pPr>
            <a:r>
              <a:rPr lang="nl-NL" dirty="0" smtClean="0"/>
              <a:t>Werkgever en werknemer</a:t>
            </a:r>
          </a:p>
          <a:p>
            <a:pPr>
              <a:buFontTx/>
              <a:buChar char="-"/>
            </a:pPr>
            <a:r>
              <a:rPr lang="nl-NL" dirty="0" smtClean="0"/>
              <a:t>Docent en leerling</a:t>
            </a:r>
          </a:p>
          <a:p>
            <a:pPr>
              <a:buFontTx/>
              <a:buChar char="-"/>
            </a:pPr>
            <a:r>
              <a:rPr lang="nl-NL" dirty="0" smtClean="0"/>
              <a:t>Politieke partij en leden</a:t>
            </a:r>
          </a:p>
          <a:p>
            <a:pPr>
              <a:buFontTx/>
              <a:buChar char="-"/>
            </a:pPr>
            <a:r>
              <a:rPr lang="nl-NL" dirty="0" smtClean="0"/>
              <a:t>Een getrouwd stel. </a:t>
            </a:r>
          </a:p>
        </p:txBody>
      </p:sp>
    </p:spTree>
    <p:extLst>
      <p:ext uri="{BB962C8B-B14F-4D97-AF65-F5344CB8AC3E}">
        <p14:creationId xmlns:p14="http://schemas.microsoft.com/office/powerpoint/2010/main" val="15059344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Cultuur</a:t>
            </a:r>
            <a:endParaRPr lang="nl-NL" dirty="0"/>
          </a:p>
        </p:txBody>
      </p:sp>
      <p:sp>
        <p:nvSpPr>
          <p:cNvPr id="3" name="Tijdelijke aanduiding voor inhoud 2"/>
          <p:cNvSpPr>
            <a:spLocks noGrp="1"/>
          </p:cNvSpPr>
          <p:nvPr>
            <p:ph idx="1"/>
          </p:nvPr>
        </p:nvSpPr>
        <p:spPr/>
        <p:txBody>
          <a:bodyPr>
            <a:normAutofit lnSpcReduction="10000"/>
          </a:bodyPr>
          <a:lstStyle/>
          <a:p>
            <a:pPr marL="0" indent="0">
              <a:buNone/>
            </a:pPr>
            <a:r>
              <a:rPr lang="nl-NL" dirty="0" smtClean="0"/>
              <a:t>Cultuur:</a:t>
            </a:r>
          </a:p>
          <a:p>
            <a:pPr marL="0" indent="0">
              <a:buNone/>
            </a:pPr>
            <a:r>
              <a:rPr lang="nl-NL" dirty="0" smtClean="0"/>
              <a:t>“Het geheel van voorstellingen, uitdrukkingsvormen, opvattingen, waarden en normen die mensen als lid van een groep of samenleving hebben”.</a:t>
            </a:r>
          </a:p>
          <a:p>
            <a:pPr marL="0" indent="0">
              <a:buNone/>
            </a:pPr>
            <a:endParaRPr lang="nl-NL" dirty="0"/>
          </a:p>
          <a:p>
            <a:pPr marL="0" indent="0">
              <a:buNone/>
            </a:pPr>
            <a:r>
              <a:rPr lang="nl-NL" dirty="0" err="1" smtClean="0"/>
              <a:t>Enculturatie</a:t>
            </a:r>
            <a:r>
              <a:rPr lang="nl-NL" dirty="0" smtClean="0"/>
              <a:t>: het aanleren en verwerven van een cultuur </a:t>
            </a:r>
          </a:p>
          <a:p>
            <a:pPr marL="0" indent="0">
              <a:buNone/>
            </a:pPr>
            <a:r>
              <a:rPr lang="nl-NL" dirty="0"/>
              <a:t> </a:t>
            </a:r>
            <a:r>
              <a:rPr lang="nl-NL" dirty="0" smtClean="0"/>
              <a:t>                        vanaf je geboorte. </a:t>
            </a:r>
          </a:p>
          <a:p>
            <a:pPr marL="0" indent="0">
              <a:buNone/>
            </a:pPr>
            <a:endParaRPr lang="nl-NL" dirty="0"/>
          </a:p>
          <a:p>
            <a:pPr marL="0" indent="0">
              <a:buNone/>
            </a:pPr>
            <a:r>
              <a:rPr lang="nl-NL" dirty="0" smtClean="0"/>
              <a:t>Acculturatie: Het aanleren en verwerven van een andere cultuur of elementen daaruit dan die waarin iemand is opgegroeid. </a:t>
            </a:r>
            <a:endParaRPr lang="nl-NL" dirty="0"/>
          </a:p>
        </p:txBody>
      </p:sp>
    </p:spTree>
    <p:extLst>
      <p:ext uri="{BB962C8B-B14F-4D97-AF65-F5344CB8AC3E}">
        <p14:creationId xmlns:p14="http://schemas.microsoft.com/office/powerpoint/2010/main" val="27577815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Socialisatie</a:t>
            </a:r>
            <a:endParaRPr lang="nl-NL" dirty="0"/>
          </a:p>
        </p:txBody>
      </p:sp>
      <p:sp>
        <p:nvSpPr>
          <p:cNvPr id="3" name="Tijdelijke aanduiding voor inhoud 2"/>
          <p:cNvSpPr>
            <a:spLocks noGrp="1"/>
          </p:cNvSpPr>
          <p:nvPr>
            <p:ph idx="1"/>
          </p:nvPr>
        </p:nvSpPr>
        <p:spPr/>
        <p:txBody>
          <a:bodyPr/>
          <a:lstStyle/>
          <a:p>
            <a:pPr marL="0" indent="0">
              <a:buNone/>
            </a:pPr>
            <a:r>
              <a:rPr lang="nl-NL" dirty="0" smtClean="0"/>
              <a:t>Met ‘socialisatie’ wordt bedoeld:</a:t>
            </a:r>
          </a:p>
          <a:p>
            <a:pPr marL="0" indent="0">
              <a:buNone/>
            </a:pPr>
            <a:endParaRPr lang="nl-NL" dirty="0"/>
          </a:p>
          <a:p>
            <a:pPr marL="0" indent="0">
              <a:buNone/>
            </a:pPr>
            <a:r>
              <a:rPr lang="nl-NL" dirty="0" smtClean="0"/>
              <a:t>“het levenslange proces van overdracht en verwerving van de cultuur van de groep (en) en de samenleving waar de mensen toe behoren. Het proces bestaat uit opvoeding, opleiding en andere vormen van omgang met anderen”. </a:t>
            </a:r>
            <a:endParaRPr lang="nl-NL" dirty="0"/>
          </a:p>
        </p:txBody>
      </p:sp>
    </p:spTree>
    <p:extLst>
      <p:ext uri="{BB962C8B-B14F-4D97-AF65-F5344CB8AC3E}">
        <p14:creationId xmlns:p14="http://schemas.microsoft.com/office/powerpoint/2010/main" val="2146206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Sociale ongelijkheid</a:t>
            </a:r>
            <a:endParaRPr lang="nl-NL" dirty="0"/>
          </a:p>
        </p:txBody>
      </p:sp>
      <p:sp>
        <p:nvSpPr>
          <p:cNvPr id="3" name="Tijdelijke aanduiding voor inhoud 2"/>
          <p:cNvSpPr>
            <a:spLocks noGrp="1"/>
          </p:cNvSpPr>
          <p:nvPr>
            <p:ph idx="1"/>
          </p:nvPr>
        </p:nvSpPr>
        <p:spPr/>
        <p:txBody>
          <a:bodyPr>
            <a:normAutofit fontScale="92500"/>
          </a:bodyPr>
          <a:lstStyle/>
          <a:p>
            <a:pPr marL="0" indent="0">
              <a:buNone/>
            </a:pPr>
            <a:r>
              <a:rPr lang="nl-NL" dirty="0" smtClean="0"/>
              <a:t>Met de term ‘sociale ongelijkheid’ wordt bedoeld</a:t>
            </a:r>
            <a:r>
              <a:rPr lang="nl-NL" dirty="0" smtClean="0"/>
              <a:t>:</a:t>
            </a:r>
          </a:p>
          <a:p>
            <a:pPr marL="0" indent="0">
              <a:buNone/>
            </a:pPr>
            <a:endParaRPr lang="nl-NL" dirty="0"/>
          </a:p>
          <a:p>
            <a:pPr marL="0" indent="0">
              <a:buNone/>
            </a:pPr>
            <a:r>
              <a:rPr lang="nl-NL" dirty="0" smtClean="0"/>
              <a:t>“</a:t>
            </a:r>
            <a:r>
              <a:rPr lang="nl-NL" dirty="0"/>
              <a:t>Sociale ongelijkheid: </a:t>
            </a:r>
            <a:r>
              <a:rPr lang="nl-NL" i="1" dirty="0"/>
              <a:t>een situatie waarin verschillen tussen mensen in al dan niet aangeboren kenmerken, consequenties hebben voor hun maatschappelijke positie en leiden tot een ongelijke verdeling van schaarse en hooggewaardeerde zaken en een ongelijke waardering en </a:t>
            </a:r>
            <a:r>
              <a:rPr lang="nl-NL" i="1" dirty="0" smtClean="0"/>
              <a:t>behandeling</a:t>
            </a:r>
            <a:r>
              <a:rPr lang="nl-NL" dirty="0" smtClean="0"/>
              <a:t>”.</a:t>
            </a:r>
            <a:endParaRPr lang="nl-NL" dirty="0"/>
          </a:p>
          <a:p>
            <a:pPr marL="0" indent="0">
              <a:buNone/>
            </a:pPr>
            <a:r>
              <a:rPr lang="nl-NL" dirty="0" smtClean="0"/>
              <a:t>Of</a:t>
            </a:r>
            <a:endParaRPr lang="nl-NL" dirty="0"/>
          </a:p>
          <a:p>
            <a:pPr marL="0" indent="0">
              <a:buNone/>
            </a:pPr>
            <a:r>
              <a:rPr lang="nl-NL" dirty="0" smtClean="0"/>
              <a:t>“</a:t>
            </a:r>
            <a:r>
              <a:rPr lang="nl-NL" i="1" dirty="0" smtClean="0"/>
              <a:t>Ongelijke verdeling van bezit en inkomen, politieke machtsmiddelen, het vermogen anderen affectief te binden en de beschikking over kennis</a:t>
            </a:r>
            <a:r>
              <a:rPr lang="nl-NL" dirty="0" smtClean="0"/>
              <a:t>.”</a:t>
            </a:r>
          </a:p>
          <a:p>
            <a:pPr marL="0" indent="0">
              <a:buNone/>
            </a:pPr>
            <a:endParaRPr lang="nl-NL" dirty="0"/>
          </a:p>
          <a:p>
            <a:pPr marL="0" indent="0">
              <a:buNone/>
            </a:pPr>
            <a:endParaRPr lang="nl-NL" dirty="0"/>
          </a:p>
        </p:txBody>
      </p:sp>
    </p:spTree>
    <p:extLst>
      <p:ext uri="{BB962C8B-B14F-4D97-AF65-F5344CB8AC3E}">
        <p14:creationId xmlns:p14="http://schemas.microsoft.com/office/powerpoint/2010/main" val="810822633"/>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184</TotalTime>
  <Words>1649</Words>
  <Application>Microsoft Office PowerPoint</Application>
  <PresentationFormat>Breedbeeld</PresentationFormat>
  <Paragraphs>223</Paragraphs>
  <Slides>27</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27</vt:i4>
      </vt:variant>
    </vt:vector>
  </HeadingPairs>
  <TitlesOfParts>
    <vt:vector size="31" baseType="lpstr">
      <vt:lpstr>Arial</vt:lpstr>
      <vt:lpstr>Calibri</vt:lpstr>
      <vt:lpstr>Calibri Light</vt:lpstr>
      <vt:lpstr>Kantoorthema</vt:lpstr>
      <vt:lpstr>Thema: Binding</vt:lpstr>
      <vt:lpstr>H1.1: De intensiteit van bindingen</vt:lpstr>
      <vt:lpstr>Enkele vaststellingen bij ‘Bindingen’</vt:lpstr>
      <vt:lpstr>Voorbeelden van (afhankelijkheids-) relaties</vt:lpstr>
      <vt:lpstr>Verschillende soorten bindingen</vt:lpstr>
      <vt:lpstr>Verschillende bindingen tegelijk:</vt:lpstr>
      <vt:lpstr>Cultuur</vt:lpstr>
      <vt:lpstr>Socialisatie</vt:lpstr>
      <vt:lpstr>Sociale ongelijkheid</vt:lpstr>
      <vt:lpstr>H1.2: Groepsvorming</vt:lpstr>
      <vt:lpstr>Verschillende soorten groepen</vt:lpstr>
      <vt:lpstr>Niet langer bij een groep horen, omdat …</vt:lpstr>
      <vt:lpstr>Bij de groep (blijven) horen</vt:lpstr>
      <vt:lpstr>H1.3: Sociale cohesie als bindmiddel</vt:lpstr>
      <vt:lpstr>Identiteit</vt:lpstr>
      <vt:lpstr>Factoren die sociale cohesie kunnen bevorderen</vt:lpstr>
      <vt:lpstr>Wat houdt een samenleving bijeen?</vt:lpstr>
      <vt:lpstr>H1.4: De functie van sociale controle</vt:lpstr>
      <vt:lpstr>Formele sociale controle</vt:lpstr>
      <vt:lpstr>Informele sociale controle</vt:lpstr>
      <vt:lpstr>Informele sociale controle, vervolg</vt:lpstr>
      <vt:lpstr>Negatieve effecten van sociale controle</vt:lpstr>
      <vt:lpstr>Sociale cohesie, een vervolg</vt:lpstr>
      <vt:lpstr>H1.5: Sociale instituties</vt:lpstr>
      <vt:lpstr>Instituties</vt:lpstr>
      <vt:lpstr>Macht</vt:lpstr>
      <vt:lpstr>Gezag: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Thema: Binding</dc:title>
  <dc:creator>Fluitsma, DWPM (Daniel)</dc:creator>
  <cp:lastModifiedBy>Fluitsma, DWPM (Daniel)</cp:lastModifiedBy>
  <cp:revision>22</cp:revision>
  <dcterms:created xsi:type="dcterms:W3CDTF">2018-04-09T08:27:09Z</dcterms:created>
  <dcterms:modified xsi:type="dcterms:W3CDTF">2020-03-23T14:09:47Z</dcterms:modified>
</cp:coreProperties>
</file>